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310" r:id="rId2"/>
    <p:sldId id="268" r:id="rId3"/>
    <p:sldId id="269" r:id="rId4"/>
    <p:sldId id="4029" r:id="rId5"/>
    <p:sldId id="2145706518" r:id="rId6"/>
    <p:sldId id="2145706519" r:id="rId7"/>
    <p:sldId id="2145706628" r:id="rId8"/>
    <p:sldId id="2145706629" r:id="rId9"/>
    <p:sldId id="4023" r:id="rId10"/>
    <p:sldId id="2145706631" r:id="rId11"/>
    <p:sldId id="364" r:id="rId12"/>
    <p:sldId id="4017" r:id="rId13"/>
    <p:sldId id="4014" r:id="rId14"/>
    <p:sldId id="4015" r:id="rId15"/>
    <p:sldId id="4022" r:id="rId16"/>
    <p:sldId id="2145706633" r:id="rId17"/>
    <p:sldId id="1550" r:id="rId18"/>
    <p:sldId id="2145706635" r:id="rId19"/>
    <p:sldId id="2145706636" r:id="rId20"/>
    <p:sldId id="399" r:id="rId21"/>
    <p:sldId id="258" r:id="rId22"/>
    <p:sldId id="366" r:id="rId23"/>
    <p:sldId id="1511" r:id="rId24"/>
    <p:sldId id="256" r:id="rId25"/>
    <p:sldId id="4031" r:id="rId26"/>
    <p:sldId id="257" r:id="rId27"/>
    <p:sldId id="4032" r:id="rId28"/>
    <p:sldId id="347" r:id="rId29"/>
    <p:sldId id="2145706531" r:id="rId30"/>
    <p:sldId id="2145706550" r:id="rId31"/>
    <p:sldId id="2145706556" r:id="rId32"/>
    <p:sldId id="2145706549" r:id="rId33"/>
    <p:sldId id="2145706548" r:id="rId34"/>
    <p:sldId id="2145706555" r:id="rId35"/>
    <p:sldId id="2145706590" r:id="rId36"/>
    <p:sldId id="2145706626" r:id="rId37"/>
    <p:sldId id="2145706627" r:id="rId38"/>
    <p:sldId id="376" r:id="rId39"/>
    <p:sldId id="4016" r:id="rId40"/>
    <p:sldId id="369" r:id="rId41"/>
    <p:sldId id="2145706541" r:id="rId42"/>
    <p:sldId id="2145706634" r:id="rId43"/>
  </p:sldIdLst>
  <p:sldSz cx="9906000" cy="6858000" type="A4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1DB"/>
    <a:srgbClr val="00B0AD"/>
    <a:srgbClr val="00A8E3"/>
    <a:srgbClr val="0063A7"/>
    <a:srgbClr val="E2231A"/>
    <a:srgbClr val="3E4745"/>
    <a:srgbClr val="4BFF9B"/>
    <a:srgbClr val="788691"/>
    <a:srgbClr val="4472C4"/>
    <a:srgbClr val="97C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5" autoAdjust="0"/>
    <p:restoredTop sz="94484" autoAdjust="0"/>
  </p:normalViewPr>
  <p:slideViewPr>
    <p:cSldViewPr snapToGrid="0" snapToObjects="1">
      <p:cViewPr varScale="1">
        <p:scale>
          <a:sx n="93" d="100"/>
          <a:sy n="93" d="100"/>
        </p:scale>
        <p:origin x="778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iewnh\Documents\NSCC's%20Rat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iewnh\Documents\NSCC's%20Rat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23 July 2021 20:03pm – Paul Hiew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pPr/>
              <a:t>1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341956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1038" y="427038"/>
            <a:ext cx="4159250" cy="28797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Very helpful to understand fundamental mechanisms in use by HPC Data Management Systems</a:t>
            </a:r>
          </a:p>
          <a:p>
            <a:endParaRPr lang="en-US" altLang="en-US"/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9715" indent="-303736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14945" indent="-242989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00923" indent="-242989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86902" indent="-242989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72879" indent="-2429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58857" indent="-2429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44836" indent="-2429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30814" indent="-2429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54F1B-5A27-4D59-837B-4777A25E8213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924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Currently we have Aspire1 main storage data (/home, /data, /secure and /</a:t>
            </a:r>
            <a:r>
              <a:rPr lang="en-SG" dirty="0" err="1"/>
              <a:t>seq</a:t>
            </a:r>
            <a:r>
              <a:rPr lang="en-SG" dirty="0"/>
              <a:t>) being backup using DMF to NTU via the long distance InfiniBand (IB). </a:t>
            </a:r>
          </a:p>
          <a:p>
            <a:endParaRPr lang="en-SG" dirty="0"/>
          </a:p>
          <a:p>
            <a:r>
              <a:rPr lang="en-SG" dirty="0"/>
              <a:t>Moving forward, at NUS i4 the new faculty, we like the vendor’s proposed storages/volume to be connected to DMF and leverage its HSM capability.</a:t>
            </a:r>
          </a:p>
          <a:p>
            <a:endParaRPr lang="en-SG" dirty="0"/>
          </a:p>
          <a:p>
            <a:r>
              <a:rPr lang="en-SG" dirty="0"/>
              <a:t>Thus the vendor also need to provide the new sizing and tiering at NTU.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76A39-2820-4780-A9BA-B8191C979799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50293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pPr/>
              <a:t>26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767817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Average 14.92%</a:t>
            </a:r>
          </a:p>
          <a:p>
            <a:endParaRPr lang="en-SG" dirty="0"/>
          </a:p>
          <a:p>
            <a:r>
              <a:rPr lang="en-SG" dirty="0"/>
              <a:t>For 1</a:t>
            </a:r>
            <a:r>
              <a:rPr lang="en-SG" baseline="30000" dirty="0"/>
              <a:t>st</a:t>
            </a:r>
            <a:r>
              <a:rPr lang="en-SG" dirty="0"/>
              <a:t> FS, we just need 45% to cater for 1 year</a:t>
            </a:r>
          </a:p>
          <a:p>
            <a:r>
              <a:rPr lang="en-SG" dirty="0"/>
              <a:t>For 2</a:t>
            </a:r>
            <a:r>
              <a:rPr lang="en-SG" baseline="30000" dirty="0"/>
              <a:t>nd</a:t>
            </a:r>
            <a:r>
              <a:rPr lang="en-SG" dirty="0"/>
              <a:t> FS, we need 60% to cater for 1 year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pPr/>
              <a:t>27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82327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1279525"/>
            <a:ext cx="498951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are some visuals from the first delivery that took place last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15572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57275" y="1279525"/>
            <a:ext cx="4989513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are some visuals of </a:t>
            </a:r>
            <a:r>
              <a:rPr lang="en-GB" dirty="0" err="1"/>
              <a:t>CrayEX</a:t>
            </a:r>
            <a:r>
              <a:rPr lang="en-GB" dirty="0"/>
              <a:t> delivery last week on 8 Feb.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89154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you’ve not been to the DC.. This 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3158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sz="1900" b="1" dirty="0" err="1">
                <a:solidFill>
                  <a:srgbClr val="262626"/>
                </a:solidFill>
                <a:latin typeface="Calibri" panose="020F0502020204030204" pitchFamily="34" charset="0"/>
              </a:rPr>
              <a:t>Rpeak</a:t>
            </a:r>
            <a:r>
              <a:rPr lang="en-SG" sz="1900" b="1" dirty="0">
                <a:solidFill>
                  <a:srgbClr val="262626"/>
                </a:solidFill>
                <a:latin typeface="Calibri" panose="020F0502020204030204" pitchFamily="34" charset="0"/>
              </a:rPr>
              <a:t> GPU* : FP64 Tensor Core</a:t>
            </a:r>
          </a:p>
          <a:p>
            <a:r>
              <a:rPr lang="en-SG" sz="1900" dirty="0">
                <a:solidFill>
                  <a:srgbClr val="262626"/>
                </a:solidFill>
                <a:latin typeface="Calibri" panose="020F0502020204030204" pitchFamily="34" charset="0"/>
              </a:rPr>
              <a:t>      V100 –   7.8TFLOPS</a:t>
            </a:r>
          </a:p>
          <a:p>
            <a:r>
              <a:rPr lang="en-SG" sz="1900" dirty="0">
                <a:solidFill>
                  <a:srgbClr val="262626"/>
                </a:solidFill>
                <a:latin typeface="Calibri" panose="020F0502020204030204" pitchFamily="34" charset="0"/>
              </a:rPr>
              <a:t>      A100 – 19.5TFLOPS</a:t>
            </a:r>
          </a:p>
          <a:p>
            <a:r>
              <a:rPr lang="en-SG" sz="1900" dirty="0">
                <a:solidFill>
                  <a:srgbClr val="262626"/>
                </a:solidFill>
                <a:latin typeface="Calibri" panose="020F0502020204030204" pitchFamily="34" charset="0"/>
              </a:rPr>
              <a:t>      K40    –   1.44TLOPS</a:t>
            </a:r>
          </a:p>
          <a:p>
            <a:endParaRPr lang="en-SG" sz="1900" dirty="0">
              <a:solidFill>
                <a:srgbClr val="262626"/>
              </a:solidFill>
              <a:latin typeface="Calibri" panose="020F0502020204030204" pitchFamily="34" charset="0"/>
            </a:endParaRPr>
          </a:p>
          <a:p>
            <a:r>
              <a:rPr lang="it-IT" sz="1900" b="1" dirty="0">
                <a:solidFill>
                  <a:srgbClr val="262626"/>
                </a:solidFill>
                <a:latin typeface="Calibri" panose="020F0502020204030204" pitchFamily="34" charset="0"/>
              </a:rPr>
              <a:t>Raw Peak AI GPU**: FP16 Tensor Core</a:t>
            </a:r>
            <a:endParaRPr lang="it-IT" sz="1900" dirty="0">
              <a:solidFill>
                <a:srgbClr val="262626"/>
              </a:solidFill>
              <a:latin typeface="Calibri" panose="020F0502020204030204" pitchFamily="34" charset="0"/>
            </a:endParaRPr>
          </a:p>
          <a:p>
            <a:r>
              <a:rPr lang="en-SG" sz="1900" dirty="0">
                <a:solidFill>
                  <a:srgbClr val="262626"/>
                </a:solidFill>
                <a:latin typeface="Calibri" panose="020F0502020204030204" pitchFamily="34" charset="0"/>
              </a:rPr>
              <a:t>      V100 – 125TFLOPS</a:t>
            </a:r>
          </a:p>
          <a:p>
            <a:r>
              <a:rPr lang="en-SG" sz="1900" dirty="0">
                <a:solidFill>
                  <a:srgbClr val="262626"/>
                </a:solidFill>
                <a:latin typeface="Calibri" panose="020F0502020204030204" pitchFamily="34" charset="0"/>
              </a:rPr>
              <a:t>      A100 – 312TFLOPS</a:t>
            </a:r>
          </a:p>
          <a:p>
            <a:r>
              <a:rPr lang="en-SG" sz="1900" dirty="0">
                <a:solidFill>
                  <a:srgbClr val="262626"/>
                </a:solidFill>
                <a:latin typeface="Calibri" panose="020F0502020204030204" pitchFamily="34" charset="0"/>
              </a:rPr>
              <a:t>      K40   – NONE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pPr/>
              <a:t>39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151618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pPr/>
              <a:t>40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584842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pPr/>
              <a:t>41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062065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951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3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FOR GENERAL audience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3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951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1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FOR GENERAL audience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4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9513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14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FOR GENERAL audience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4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001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dirty="0"/>
              <a:t>Detail will be present by Colleague during next slides.</a:t>
            </a:r>
          </a:p>
          <a:p>
            <a:pPr marL="0" indent="0">
              <a:buNone/>
            </a:pPr>
            <a:endParaRPr lang="en-SG" dirty="0"/>
          </a:p>
          <a:p>
            <a:pPr marL="247642" indent="-247642">
              <a:buAutoNum type="arabicParenR"/>
            </a:pPr>
            <a:r>
              <a:rPr lang="en-SG" dirty="0"/>
              <a:t>Lustre                                  - Scratch/Buffer</a:t>
            </a:r>
          </a:p>
          <a:p>
            <a:pPr marL="247642" indent="-247642">
              <a:buAutoNum type="arabicParenR"/>
            </a:pPr>
            <a:r>
              <a:rPr lang="en-SG" dirty="0"/>
              <a:t>IBM </a:t>
            </a:r>
            <a:r>
              <a:rPr lang="en-SG" dirty="0" err="1"/>
              <a:t>SpectrumScale</a:t>
            </a:r>
            <a:r>
              <a:rPr lang="en-SG" dirty="0"/>
              <a:t> (GPFS) - Project/Home</a:t>
            </a:r>
          </a:p>
          <a:p>
            <a:pPr marL="247642" indent="-247642">
              <a:buAutoNum type="arabicParenR"/>
            </a:pP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HPE Data Management Framework (</a:t>
            </a:r>
            <a:r>
              <a:rPr lang="en-GB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HPE DMF</a:t>
            </a: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247642" indent="-247642">
              <a:buAutoNum type="arabicParenR"/>
            </a:pP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Compute                             - 12 x Quad GPU nodes, 6xOcta GPU nodes, 4x 4TB </a:t>
            </a:r>
            <a:r>
              <a:rPr lang="en-GB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Largemem</a:t>
            </a: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Nodes 16x High Frequency Nods</a:t>
            </a:r>
          </a:p>
          <a:p>
            <a:pPr marL="247642" indent="-247642">
              <a:buAutoNum type="arabicParenR"/>
            </a:pP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Management Switches</a:t>
            </a:r>
          </a:p>
          <a:p>
            <a:pPr marL="247642" indent="-247642">
              <a:buAutoNum type="arabicParenR"/>
            </a:pP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Administrative and </a:t>
            </a:r>
            <a:r>
              <a:rPr lang="en-GB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Misc</a:t>
            </a: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    - HCI-Login-Viz</a:t>
            </a:r>
          </a:p>
          <a:p>
            <a:pPr marL="247642" indent="-247642">
              <a:buAutoNum type="arabicParenR"/>
            </a:pPr>
            <a:endParaRPr lang="en-GB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pPr marL="247642" indent="-247642">
              <a:buAutoNum type="arabicParenR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pPr/>
              <a:t>8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4369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pPr/>
              <a:t>10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365549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pPr/>
              <a:t>11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79137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t>20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056259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8351B9-F34B-4F9C-9283-42AE09D32AB8}" type="slidenum">
              <a:rPr lang="en-SG" smtClean="0"/>
              <a:pPr/>
              <a:t>22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32183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374" y="421262"/>
            <a:ext cx="2159990" cy="831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84313" y="2045613"/>
            <a:ext cx="7593496" cy="19083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84313" y="4036753"/>
            <a:ext cx="4873487" cy="11231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5DDB1390-77D3-4A1E-9CF8-A5AC07D5DF3B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13" y="6229573"/>
            <a:ext cx="898457" cy="1656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653A61B6-7B80-4E93-8DF8-E6A6176768CE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C1D3105F-DF5E-6443-AA3F-1C906E1560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391283" y="3098041"/>
            <a:ext cx="311835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00" dirty="0">
                <a:solidFill>
                  <a:schemeClr val="bg1"/>
                </a:solidFill>
                <a:latin typeface="+mj-lt"/>
                <a:ea typeface="Arial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374" y="421262"/>
            <a:ext cx="2159990" cy="8316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with Dark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319738" y="381957"/>
            <a:ext cx="1802730" cy="893759"/>
            <a:chOff x="3578225" y="1146175"/>
            <a:chExt cx="5038725" cy="2111375"/>
          </a:xfrm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3578225" y="1146175"/>
              <a:ext cx="1725613" cy="498475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0B38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 dirty="0">
                <a:latin typeface="MetricHPE Black" panose="020B0A03030202060203" pitchFamily="34" charset="0"/>
              </a:endParaRPr>
            </a:p>
          </p:txBody>
        </p:sp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3578225" y="1968501"/>
              <a:ext cx="5038725" cy="1289049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sz="1463" dirty="0">
                <a:latin typeface="MetricHPE Black" panose="020B0A03030202060203" pitchFamily="34" charset="0"/>
              </a:endParaRPr>
            </a:p>
          </p:txBody>
        </p:sp>
      </p:grpSp>
      <p:sp>
        <p:nvSpPr>
          <p:cNvPr id="15" name="Title 4"/>
          <p:cNvSpPr>
            <a:spLocks noGrp="1"/>
          </p:cNvSpPr>
          <p:nvPr>
            <p:ph type="title" hasCustomPrompt="1"/>
          </p:nvPr>
        </p:nvSpPr>
        <p:spPr>
          <a:xfrm>
            <a:off x="231073" y="1869197"/>
            <a:ext cx="9281638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35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1073" y="4133088"/>
            <a:ext cx="668655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bg1"/>
                </a:solidFill>
                <a:latin typeface="MetricHPE" panose="020B0503030202060203" pitchFamily="34" charset="0"/>
              </a:defRPr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 dirty="0"/>
              <a:t>Speaker name and title</a:t>
            </a:r>
            <a:endParaRPr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1073" y="4577983"/>
            <a:ext cx="4460282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1788" baseline="0">
                <a:solidFill>
                  <a:schemeClr val="bg1"/>
                </a:solidFill>
                <a:latin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1950"/>
            </a:lvl2pPr>
            <a:lvl3pPr marL="0" indent="0">
              <a:spcBef>
                <a:spcPts val="0"/>
              </a:spcBef>
              <a:buNone/>
              <a:defRPr sz="1950"/>
            </a:lvl3pPr>
            <a:lvl4pPr marL="0" indent="0">
              <a:spcBef>
                <a:spcPts val="0"/>
              </a:spcBef>
              <a:buNone/>
              <a:defRPr sz="1950"/>
            </a:lvl4pPr>
            <a:lvl5pPr marL="0" indent="0">
              <a:spcBef>
                <a:spcPts val="0"/>
              </a:spcBef>
              <a:buNone/>
              <a:defRPr sz="1950"/>
            </a:lvl5pPr>
            <a:lvl6pPr marL="0" indent="0">
              <a:spcBef>
                <a:spcPts val="0"/>
              </a:spcBef>
              <a:buNone/>
              <a:defRPr sz="1950"/>
            </a:lvl6pPr>
            <a:lvl7pPr marL="0" indent="0">
              <a:spcBef>
                <a:spcPts val="0"/>
              </a:spcBef>
              <a:buNone/>
              <a:defRPr sz="1950"/>
            </a:lvl7pPr>
            <a:lvl8pPr marL="0" indent="0">
              <a:spcBef>
                <a:spcPts val="0"/>
              </a:spcBef>
              <a:buNone/>
              <a:defRPr sz="1950"/>
            </a:lvl8pPr>
            <a:lvl9pPr marL="0" indent="0">
              <a:spcBef>
                <a:spcPts val="0"/>
              </a:spcBef>
              <a:buNone/>
              <a:defRPr sz="1950"/>
            </a:lvl9pPr>
          </a:lstStyle>
          <a:p>
            <a:pPr lvl="0"/>
            <a:r>
              <a:rPr lang="en-US" dirty="0"/>
              <a:t>Month day, year</a:t>
            </a:r>
            <a:endParaRPr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308464" y="3890957"/>
            <a:ext cx="430855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4342"/>
            <a:endParaRPr lang="en-US" sz="1747" dirty="0">
              <a:solidFill>
                <a:prstClr val="white"/>
              </a:solidFill>
              <a:latin typeface="MetricHPE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18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/>
              <a:t>‹#›</a:t>
            </a:fld>
            <a:endParaRPr dirty="0"/>
          </a:p>
        </p:txBody>
      </p:sp>
      <p:pic>
        <p:nvPicPr>
          <p:cNvPr id="7" name="Picture 6" descr="PNSvcs_logo"/>
          <p:cNvPicPr>
            <a:picLocks noGrp="1" noChangeAspect="1"/>
          </p:cNvPicPr>
          <p:nvPr isPhoto="1"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0" y="6153403"/>
            <a:ext cx="1376643" cy="509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11" y="6053761"/>
            <a:ext cx="1402455" cy="66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6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84312" y="2352260"/>
            <a:ext cx="8150087" cy="1416136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3E4745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84313" y="3851222"/>
            <a:ext cx="4873487" cy="11231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78869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969B522-9F32-4362-8BDE-E709FF5FE296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353" y="742834"/>
            <a:ext cx="2535666" cy="9762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13" y="6229573"/>
            <a:ext cx="898457" cy="1656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-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374" y="421262"/>
            <a:ext cx="2159990" cy="831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84313" y="2045613"/>
            <a:ext cx="7593496" cy="1908314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84313" y="4036753"/>
            <a:ext cx="4873487" cy="112312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DA02D1CB-72A2-4D8C-9632-7AA716152D75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C1D3105F-DF5E-6443-AA3F-1C906E1560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13" y="6229573"/>
            <a:ext cx="898457" cy="1656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078" y="921026"/>
            <a:ext cx="2120348" cy="344557"/>
          </a:xfrm>
        </p:spPr>
        <p:txBody>
          <a:bodyPr tIns="0" rIns="0" bIns="0">
            <a:noAutofit/>
          </a:bodyPr>
          <a:lstStyle>
            <a:lvl1pPr>
              <a:defRPr sz="3000" b="0">
                <a:solidFill>
                  <a:srgbClr val="E2231A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6209" y="921026"/>
            <a:ext cx="6895581" cy="5558379"/>
          </a:xfrm>
        </p:spPr>
        <p:txBody>
          <a:bodyPr>
            <a:normAutofit/>
          </a:bodyPr>
          <a:lstStyle>
            <a:lvl1pPr marL="457200" indent="-457200">
              <a:lnSpc>
                <a:spcPct val="100000"/>
              </a:lnSpc>
              <a:buClr>
                <a:srgbClr val="788691"/>
              </a:buClr>
              <a:buFont typeface="+mj-lt"/>
              <a:buAutoNum type="arabicPeriod"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88691"/>
              </a:buClr>
              <a:buFont typeface="+mj-lt"/>
              <a:buAutoNum type="alphaLcPeriod"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371600" indent="-457200">
              <a:buFont typeface="+mj-lt"/>
              <a:buAutoNum type="arabicPeriod"/>
              <a:defRPr sz="2000"/>
            </a:lvl3pPr>
            <a:lvl4pPr marL="1828800" indent="-457200">
              <a:buFont typeface="+mj-lt"/>
              <a:buAutoNum type="arabicPeriod"/>
              <a:defRPr sz="2000"/>
            </a:lvl4pPr>
            <a:lvl5pPr marL="2286000" indent="-457200"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FF419FB-9322-4EBC-A7E1-C390F7EBC236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C1D3105F-DF5E-6443-AA3F-1C906E1560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236" y="174601"/>
            <a:ext cx="496554" cy="5633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3" y="231911"/>
            <a:ext cx="8289234" cy="324678"/>
          </a:xfrm>
        </p:spPr>
        <p:txBody>
          <a:bodyPr>
            <a:noAutofit/>
          </a:bodyPr>
          <a:lstStyle>
            <a:lvl1pPr>
              <a:defRPr sz="3000" b="0">
                <a:solidFill>
                  <a:srgbClr val="E2231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00000"/>
              </a:lnSpc>
              <a:spcAft>
                <a:spcPts val="600"/>
              </a:spcAft>
              <a:buClr>
                <a:srgbClr val="0063A7"/>
              </a:buClr>
              <a:buFont typeface="Wingdings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685800" indent="-22860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90000"/>
                </a:schemeClr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1143000" indent="-22860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90000"/>
                </a:schemeClr>
              </a:buClr>
              <a:buSzPct val="100000"/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600200" indent="-228600">
              <a:lnSpc>
                <a:spcPct val="100000"/>
              </a:lnSpc>
              <a:spcAft>
                <a:spcPts val="600"/>
              </a:spcAft>
              <a:buClr>
                <a:schemeClr val="bg2">
                  <a:lumMod val="90000"/>
                </a:schemeClr>
              </a:buClr>
              <a:buSzPct val="100000"/>
              <a:buFont typeface="Wingdings" charset="2"/>
              <a:buChar char="§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2057400" indent="-228600">
              <a:lnSpc>
                <a:spcPct val="100000"/>
              </a:lnSpc>
              <a:spcAft>
                <a:spcPts val="1200"/>
              </a:spcAft>
              <a:buClr>
                <a:schemeClr val="bg2">
                  <a:lumMod val="90000"/>
                </a:schemeClr>
              </a:buClr>
              <a:buSzPct val="100000"/>
              <a:buFont typeface="Wingdings" charset="2"/>
              <a:buChar char="§"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751CEFB-54D4-4573-A70A-169A69DEB818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C1D3105F-DF5E-6443-AA3F-1C906E1560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236" y="174601"/>
            <a:ext cx="496554" cy="5633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3" y="230427"/>
            <a:ext cx="8169965" cy="329970"/>
          </a:xfrm>
        </p:spPr>
        <p:txBody>
          <a:bodyPr>
            <a:noAutofit/>
          </a:bodyPr>
          <a:lstStyle>
            <a:lvl1pPr>
              <a:defRPr sz="3000" b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12717EF2-E485-4121-918C-268907DD86C8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C1D3105F-DF5E-6443-AA3F-1C906E1560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236" y="174601"/>
            <a:ext cx="496554" cy="5633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6CADB8D5-FBBA-499F-9041-01FF01BCC3C9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C1D3105F-DF5E-6443-AA3F-1C906E1560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236" y="174601"/>
            <a:ext cx="496554" cy="5633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Divider-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374" y="421262"/>
            <a:ext cx="2159990" cy="831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96957" y="2418521"/>
            <a:ext cx="7156173" cy="2354332"/>
          </a:xfrm>
        </p:spPr>
        <p:txBody>
          <a:bodyPr anchor="t" anchorCtr="0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FB7548E8-07DC-4662-8A96-90A3708051A4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C1D3105F-DF5E-6443-AA3F-1C906E15606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-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96957" y="1979654"/>
            <a:ext cx="9095442" cy="1020418"/>
          </a:xfrm>
        </p:spPr>
        <p:txBody>
          <a:bodyPr anchor="b" anchorCtr="0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E3BD7B83-9BE9-488D-AFEB-F293FC4B0F6A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C1D3105F-DF5E-6443-AA3F-1C906E1560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23875" y="3308439"/>
            <a:ext cx="6100763" cy="148431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000"/>
              </a:lnSpc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313200" indent="0">
              <a:buNone/>
              <a:defRPr>
                <a:solidFill>
                  <a:schemeClr val="bg1"/>
                </a:solidFill>
              </a:defRPr>
            </a:lvl2pPr>
            <a:lvl3pPr marL="770400" indent="0">
              <a:buNone/>
              <a:defRPr>
                <a:solidFill>
                  <a:schemeClr val="bg1"/>
                </a:solidFill>
              </a:defRPr>
            </a:lvl3pPr>
            <a:lvl4pPr marL="1227600" indent="0">
              <a:buNone/>
              <a:defRPr>
                <a:solidFill>
                  <a:schemeClr val="bg1"/>
                </a:solidFill>
              </a:defRPr>
            </a:lvl4pPr>
            <a:lvl5pPr marL="1684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 or </a:t>
            </a:r>
            <a:r>
              <a:rPr lang="en-US" dirty="0" err="1"/>
              <a:t>Subheader</a:t>
            </a:r>
            <a:r>
              <a:rPr lang="en-US" dirty="0"/>
              <a:t>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374" y="421262"/>
            <a:ext cx="2159990" cy="8316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783" y="230427"/>
            <a:ext cx="8169965" cy="32997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783" y="887895"/>
            <a:ext cx="9493007" cy="5591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211" y="6539948"/>
            <a:ext cx="2228850" cy="257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E1F893D-0CFB-44D9-B1D3-784ED0598D87}" type="datetime1">
              <a:rPr lang="en-US" smtClean="0"/>
              <a:t>7/25/2022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539948"/>
            <a:ext cx="3343275" cy="257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2940" y="6539948"/>
            <a:ext cx="2228850" cy="2575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1D3105F-DF5E-6443-AA3F-1C906E15606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236" y="174601"/>
            <a:ext cx="496554" cy="5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88" r:id="rId3"/>
    <p:sldLayoutId id="2147483670" r:id="rId4"/>
    <p:sldLayoutId id="2147483673" r:id="rId5"/>
    <p:sldLayoutId id="2147483671" r:id="rId6"/>
    <p:sldLayoutId id="2147483674" r:id="rId7"/>
    <p:sldLayoutId id="2147483669" r:id="rId8"/>
    <p:sldLayoutId id="2147483682" r:id="rId9"/>
    <p:sldLayoutId id="2147483666" r:id="rId10"/>
    <p:sldLayoutId id="2147483704" r:id="rId11"/>
    <p:sldLayoutId id="214748370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E2231A"/>
          </a:solidFill>
          <a:latin typeface="+mj-lt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372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788691"/>
        </a:buClr>
        <a:buFont typeface="Wingdings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1pPr>
      <a:lvl2pPr marL="685800" indent="-372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>
            <a:lumMod val="75000"/>
          </a:schemeClr>
        </a:buClr>
        <a:buFont typeface="Wingdings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2pPr>
      <a:lvl3pPr marL="1143000" indent="-372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>
            <a:lumMod val="75000"/>
          </a:schemeClr>
        </a:buClr>
        <a:buFont typeface="Wingdings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3pPr>
      <a:lvl4pPr marL="1600200" indent="-372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>
            <a:lumMod val="75000"/>
          </a:schemeClr>
        </a:buClr>
        <a:buFont typeface="Wingdings" charset="2"/>
        <a:buChar char="§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4pPr>
      <a:lvl5pPr marL="2057400" indent="-372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>
            <a:lumMod val="75000"/>
          </a:schemeClr>
        </a:buClr>
        <a:buFont typeface="Wingdings" charset="2"/>
        <a:buChar char="§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tiff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10" Type="http://schemas.openxmlformats.org/officeDocument/2006/relationships/image" Target="../media/image62.emf"/><Relationship Id="rId4" Type="http://schemas.openxmlformats.org/officeDocument/2006/relationships/image" Target="../media/image57.emf"/><Relationship Id="rId9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FWGNycKBtu8eET5G6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jpg"/><Relationship Id="rId18" Type="http://schemas.openxmlformats.org/officeDocument/2006/relationships/image" Target="../media/image108.jfif"/><Relationship Id="rId26" Type="http://schemas.openxmlformats.org/officeDocument/2006/relationships/image" Target="../media/image116.png"/><Relationship Id="rId3" Type="http://schemas.openxmlformats.org/officeDocument/2006/relationships/image" Target="../media/image93.png"/><Relationship Id="rId21" Type="http://schemas.openxmlformats.org/officeDocument/2006/relationships/image" Target="../media/image111.png"/><Relationship Id="rId7" Type="http://schemas.openxmlformats.org/officeDocument/2006/relationships/image" Target="../media/image97.sv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5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sv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932" y="2045613"/>
            <a:ext cx="7639341" cy="1908314"/>
          </a:xfrm>
        </p:spPr>
        <p:txBody>
          <a:bodyPr>
            <a:normAutofit/>
          </a:bodyPr>
          <a:lstStyle/>
          <a:p>
            <a:r>
              <a:rPr lang="en-SG" sz="40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SYSTEM ARCHITECTURE DESIGN OF THE ASPIRE 2A SYSTEM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32" y="4036752"/>
            <a:ext cx="9635067" cy="2088107"/>
          </a:xfrm>
        </p:spPr>
        <p:txBody>
          <a:bodyPr lIns="0">
            <a:normAutofit fontScale="92500" lnSpcReduction="10000"/>
          </a:bodyPr>
          <a:lstStyle/>
          <a:p>
            <a:r>
              <a:rPr lang="en-US" sz="2000" dirty="0"/>
              <a:t>26 July 2022</a:t>
            </a: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HIEW</a:t>
            </a:r>
          </a:p>
          <a:p>
            <a:r>
              <a:rPr lang="en-US" sz="2000" dirty="0"/>
              <a:t>Senior Systems Manager, Tech Operation</a:t>
            </a:r>
          </a:p>
          <a:p>
            <a:r>
              <a:rPr lang="en-US" sz="2000" dirty="0"/>
              <a:t>(Solution Architect of ASPIRE2A)</a:t>
            </a:r>
          </a:p>
          <a:p>
            <a:endParaRPr lang="en-US" sz="2000" dirty="0"/>
          </a:p>
          <a:p>
            <a:r>
              <a:rPr lang="en-US" sz="2000" dirty="0"/>
              <a:t>contact@nscc.sg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89B9E-45A3-4346-B969-4B2CCD35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95396-2C28-4C66-B8E3-E676D6B2DC83}"/>
              </a:ext>
            </a:extLst>
          </p:cNvPr>
          <p:cNvSpPr txBox="1"/>
          <p:nvPr/>
        </p:nvSpPr>
        <p:spPr>
          <a:xfrm>
            <a:off x="6300520" y="5817082"/>
            <a:ext cx="3391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700" dirty="0">
                <a:solidFill>
                  <a:srgbClr val="E2231A"/>
                </a:solidFill>
              </a:rPr>
              <a:t>23 July 2021 20:03pm – Paul Hiew</a:t>
            </a:r>
            <a:endParaRPr lang="en-GB" sz="700" dirty="0">
              <a:solidFill>
                <a:srgbClr val="E2231A"/>
              </a:solidFill>
            </a:endParaRPr>
          </a:p>
          <a:p>
            <a:endParaRPr lang="en-GB" sz="700" dirty="0">
              <a:solidFill>
                <a:srgbClr val="E223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29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General Hardware Specification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12B03-4533-4564-B091-380E43155A70}"/>
              </a:ext>
            </a:extLst>
          </p:cNvPr>
          <p:cNvSpPr txBox="1"/>
          <p:nvPr/>
        </p:nvSpPr>
        <p:spPr>
          <a:xfrm>
            <a:off x="198782" y="1644248"/>
            <a:ext cx="97072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/>
            <a:r>
              <a:rPr lang="en-SG" b="1" dirty="0"/>
              <a:t>Main System</a:t>
            </a:r>
            <a:r>
              <a:rPr lang="en-SG" dirty="0"/>
              <a:t>: 768 nodes (98,304 cores) </a:t>
            </a:r>
            <a:r>
              <a:rPr lang="en-SG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SG" sz="1200" b="1" i="1" u="none" strike="noStrike" baseline="0" dirty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</a:t>
            </a:r>
            <a:r>
              <a:rPr lang="en-SG" sz="1200" b="1" i="1" u="none" strike="noStrike" baseline="-25000" dirty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peak</a:t>
            </a:r>
            <a:r>
              <a:rPr lang="en-SG" sz="1200" b="1" i="1" u="none" strike="noStrike" baseline="0" dirty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:3.145 PFLOPS; R</a:t>
            </a:r>
            <a:r>
              <a:rPr lang="en-SG" sz="1200" b="1" i="1" u="none" strike="noStrike" baseline="-25000" dirty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max</a:t>
            </a:r>
            <a:r>
              <a:rPr lang="en-SG" sz="1200" b="1" i="1" u="none" strike="noStrike" baseline="0" dirty="0">
                <a:solidFill>
                  <a:srgbClr val="3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:2.52 PFLOPS)</a:t>
            </a:r>
            <a:endParaRPr lang="en-SG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SG" dirty="0"/>
              <a:t>	Each nodes 2x AMD EPYC Millan 7713</a:t>
            </a:r>
          </a:p>
          <a:p>
            <a:pPr lvl="5"/>
            <a:r>
              <a:rPr lang="en-SG" dirty="0"/>
              <a:t>Base clock @ 2.0GHz</a:t>
            </a:r>
          </a:p>
          <a:p>
            <a:pPr lvl="5"/>
            <a:r>
              <a:rPr lang="en-SG" dirty="0"/>
              <a:t>Max Boost Clock @ Up to 3.675GHz</a:t>
            </a:r>
          </a:p>
          <a:p>
            <a:pPr lvl="5"/>
            <a:r>
              <a:rPr lang="en-SG" dirty="0"/>
              <a:t>64 cores each socket (</a:t>
            </a:r>
            <a:r>
              <a:rPr lang="en-SG" dirty="0">
                <a:solidFill>
                  <a:schemeClr val="bg1"/>
                </a:solidFill>
                <a:highlight>
                  <a:srgbClr val="FF0000"/>
                </a:highlight>
              </a:rPr>
              <a:t>128 cores per node</a:t>
            </a:r>
            <a:r>
              <a:rPr lang="en-SG" dirty="0"/>
              <a:t>)</a:t>
            </a:r>
          </a:p>
          <a:p>
            <a:pPr lvl="5"/>
            <a:r>
              <a:rPr lang="en-SG" dirty="0"/>
              <a:t>Total L3 Cache @ 256MB</a:t>
            </a:r>
          </a:p>
          <a:p>
            <a:pPr lvl="5"/>
            <a:r>
              <a:rPr lang="en-SG" dirty="0"/>
              <a:t>TDP 225W</a:t>
            </a:r>
          </a:p>
          <a:p>
            <a:pPr lvl="2"/>
            <a:r>
              <a:rPr lang="en-SG" dirty="0"/>
              <a:t>Each nodes 8 channels DDR 4, 3200, </a:t>
            </a:r>
            <a:r>
              <a:rPr lang="en-SG" dirty="0">
                <a:solidFill>
                  <a:schemeClr val="bg1"/>
                </a:solidFill>
                <a:highlight>
                  <a:srgbClr val="FF0000"/>
                </a:highlight>
              </a:rPr>
              <a:t>512GB</a:t>
            </a:r>
            <a:r>
              <a:rPr lang="en-SG" dirty="0"/>
              <a:t> RAM</a:t>
            </a:r>
          </a:p>
          <a:p>
            <a:pPr lvl="3"/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3B266-B96F-452A-95E1-71D0C41CA0F2}"/>
              </a:ext>
            </a:extLst>
          </p:cNvPr>
          <p:cNvSpPr txBox="1"/>
          <p:nvPr/>
        </p:nvSpPr>
        <p:spPr>
          <a:xfrm>
            <a:off x="192619" y="4271420"/>
            <a:ext cx="9713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Large Memory Nodes</a:t>
            </a:r>
            <a:r>
              <a:rPr lang="en-SG" dirty="0"/>
              <a:t>: 16 (12 + 4) nodes (2,048 cores)</a:t>
            </a:r>
          </a:p>
          <a:p>
            <a:r>
              <a:rPr lang="en-SG" dirty="0"/>
              <a:t>	</a:t>
            </a:r>
            <a:r>
              <a:rPr lang="en-SG" b="1" dirty="0">
                <a:solidFill>
                  <a:schemeClr val="bg1"/>
                </a:solidFill>
                <a:highlight>
                  <a:srgbClr val="FF0000"/>
                </a:highlight>
              </a:rPr>
              <a:t>2TB</a:t>
            </a:r>
            <a:r>
              <a:rPr lang="en-SG" b="1" dirty="0"/>
              <a:t> nodes </a:t>
            </a:r>
            <a:r>
              <a:rPr lang="en-SG" dirty="0"/>
              <a:t>(12): Each nodes 2x AMD EPYC Millan 7713 (</a:t>
            </a:r>
            <a:r>
              <a:rPr lang="en-SG" b="1" dirty="0">
                <a:solidFill>
                  <a:schemeClr val="bg1"/>
                </a:solidFill>
                <a:highlight>
                  <a:srgbClr val="FF0000"/>
                </a:highlight>
              </a:rPr>
              <a:t>128 cores per node</a:t>
            </a:r>
            <a:r>
              <a:rPr lang="en-SG" dirty="0"/>
              <a:t>)</a:t>
            </a:r>
          </a:p>
          <a:p>
            <a:r>
              <a:rPr lang="en-SG" dirty="0"/>
              <a:t>	</a:t>
            </a:r>
            <a:r>
              <a:rPr lang="en-SG" b="1" dirty="0">
                <a:solidFill>
                  <a:schemeClr val="bg1"/>
                </a:solidFill>
                <a:highlight>
                  <a:srgbClr val="FF0000"/>
                </a:highlight>
              </a:rPr>
              <a:t>4TB</a:t>
            </a:r>
            <a:r>
              <a:rPr lang="en-SG" b="1" dirty="0"/>
              <a:t> nodes   </a:t>
            </a:r>
            <a:r>
              <a:rPr lang="en-SG" dirty="0"/>
              <a:t>(4): Each nodes 2x AMD EPYC Millan 7713 (</a:t>
            </a:r>
            <a:r>
              <a:rPr lang="en-SG" b="1" dirty="0">
                <a:solidFill>
                  <a:schemeClr val="bg1"/>
                </a:solidFill>
                <a:highlight>
                  <a:srgbClr val="FF0000"/>
                </a:highlight>
              </a:rPr>
              <a:t>128 cores per node</a:t>
            </a:r>
            <a:r>
              <a:rPr lang="en-SG" dirty="0"/>
              <a:t>)</a:t>
            </a:r>
          </a:p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276755-E0D9-4387-9255-0D6E6EE5BF58}"/>
              </a:ext>
            </a:extLst>
          </p:cNvPr>
          <p:cNvGrpSpPr/>
          <p:nvPr/>
        </p:nvGrpSpPr>
        <p:grpSpPr>
          <a:xfrm>
            <a:off x="-1" y="1579131"/>
            <a:ext cx="9905999" cy="3290061"/>
            <a:chOff x="-1" y="1932814"/>
            <a:chExt cx="9905999" cy="29923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EC42C5-66E9-4ACC-8149-A886611CDABD}"/>
                </a:ext>
              </a:extLst>
            </p:cNvPr>
            <p:cNvSpPr/>
            <p:nvPr/>
          </p:nvSpPr>
          <p:spPr>
            <a:xfrm>
              <a:off x="-1" y="1932815"/>
              <a:ext cx="9905999" cy="2992369"/>
            </a:xfrm>
            <a:prstGeom prst="rect">
              <a:avLst/>
            </a:prstGeom>
            <a:solidFill>
              <a:srgbClr val="0063A7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6D89F2D-04BE-4372-BD18-6360713E009B}"/>
                </a:ext>
              </a:extLst>
            </p:cNvPr>
            <p:cNvSpPr txBox="1"/>
            <p:nvPr/>
          </p:nvSpPr>
          <p:spPr>
            <a:xfrm rot="10800000">
              <a:off x="9432042" y="1932814"/>
              <a:ext cx="461665" cy="29923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dirty="0"/>
                <a:t>Area A</a:t>
              </a:r>
              <a:endParaRPr lang="en-GB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F1EFAFB-493F-4391-9E20-38325450606D}"/>
              </a:ext>
            </a:extLst>
          </p:cNvPr>
          <p:cNvSpPr txBox="1"/>
          <p:nvPr/>
        </p:nvSpPr>
        <p:spPr>
          <a:xfrm>
            <a:off x="9089520" y="6527975"/>
            <a:ext cx="97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i="1" dirty="0"/>
              <a:t>Cont.</a:t>
            </a:r>
            <a:endParaRPr lang="en-GB" b="1" i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E529BB-8FD2-82EB-283C-84126CE58764}"/>
              </a:ext>
            </a:extLst>
          </p:cNvPr>
          <p:cNvGrpSpPr/>
          <p:nvPr/>
        </p:nvGrpSpPr>
        <p:grpSpPr>
          <a:xfrm>
            <a:off x="-12292" y="4869191"/>
            <a:ext cx="9905999" cy="713112"/>
            <a:chOff x="-12292" y="4869191"/>
            <a:chExt cx="9905999" cy="71311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7C9C5C6-70E6-6D41-9563-4D4A82EEA3C2}"/>
                </a:ext>
              </a:extLst>
            </p:cNvPr>
            <p:cNvSpPr/>
            <p:nvPr/>
          </p:nvSpPr>
          <p:spPr>
            <a:xfrm>
              <a:off x="-12292" y="4869191"/>
              <a:ext cx="9905999" cy="706967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578665-8B55-DC9B-A43A-CE312EE7A317}"/>
                </a:ext>
              </a:extLst>
            </p:cNvPr>
            <p:cNvSpPr txBox="1"/>
            <p:nvPr/>
          </p:nvSpPr>
          <p:spPr>
            <a:xfrm rot="10800000">
              <a:off x="9432042" y="4883842"/>
              <a:ext cx="400110" cy="6984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sz="1400" dirty="0"/>
                <a:t>Area B</a:t>
              </a:r>
              <a:endParaRPr lang="en-GB" sz="1400" dirty="0"/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87FEF95-101A-7C38-3596-C6FFAE09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17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General Hardware Specification (cont.)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6E8535-D0D3-4CA6-9E0E-0DA3D80458F1}"/>
              </a:ext>
            </a:extLst>
          </p:cNvPr>
          <p:cNvSpPr txBox="1"/>
          <p:nvPr/>
        </p:nvSpPr>
        <p:spPr>
          <a:xfrm>
            <a:off x="198783" y="3962256"/>
            <a:ext cx="92036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High Frequency Node (HFN)</a:t>
            </a:r>
            <a:r>
              <a:rPr lang="en-SG" dirty="0"/>
              <a:t>: 16 (12 + 4) nodes (1,024 cores)</a:t>
            </a:r>
          </a:p>
          <a:p>
            <a:r>
              <a:rPr lang="en-SG" dirty="0"/>
              <a:t>	Each nodes 2x AMD EPYC Millan 75F3</a:t>
            </a:r>
          </a:p>
          <a:p>
            <a:pPr lvl="5"/>
            <a:r>
              <a:rPr lang="en-SG" dirty="0"/>
              <a:t>Base clock @ 3.2GHz</a:t>
            </a:r>
          </a:p>
          <a:p>
            <a:pPr lvl="5"/>
            <a:r>
              <a:rPr lang="en-SG" dirty="0"/>
              <a:t>Max Boost Clock @ Up to 4.0 GHz</a:t>
            </a:r>
          </a:p>
          <a:p>
            <a:pPr lvl="5"/>
            <a:r>
              <a:rPr lang="en-SG" dirty="0"/>
              <a:t>32 cores each socket (</a:t>
            </a:r>
            <a:r>
              <a:rPr lang="en-SG" b="1" dirty="0">
                <a:solidFill>
                  <a:schemeClr val="bg1"/>
                </a:solidFill>
                <a:highlight>
                  <a:srgbClr val="FF0000"/>
                </a:highlight>
              </a:rPr>
              <a:t>64 cores per node</a:t>
            </a:r>
            <a:r>
              <a:rPr lang="en-SG" dirty="0"/>
              <a:t>)</a:t>
            </a:r>
          </a:p>
          <a:p>
            <a:pPr lvl="5"/>
            <a:r>
              <a:rPr lang="en-SG" dirty="0"/>
              <a:t>L3 Cache @ 256MB</a:t>
            </a:r>
          </a:p>
          <a:p>
            <a:pPr lvl="5"/>
            <a:r>
              <a:rPr lang="en-SG" dirty="0"/>
              <a:t>TDP 280W</a:t>
            </a:r>
          </a:p>
          <a:p>
            <a:pPr lvl="2"/>
            <a:r>
              <a:rPr lang="en-SG" dirty="0"/>
              <a:t>Each nodes 8 channels DDR 4, 3200, </a:t>
            </a:r>
            <a:r>
              <a:rPr lang="en-SG" dirty="0">
                <a:solidFill>
                  <a:schemeClr val="bg1"/>
                </a:solidFill>
                <a:highlight>
                  <a:srgbClr val="FF0000"/>
                </a:highlight>
              </a:rPr>
              <a:t>512GB</a:t>
            </a:r>
            <a:r>
              <a:rPr lang="en-SG" dirty="0"/>
              <a:t> RAM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18947-EFEE-4CB7-B2D0-AEA9DE19382A}"/>
              </a:ext>
            </a:extLst>
          </p:cNvPr>
          <p:cNvSpPr txBox="1"/>
          <p:nvPr/>
        </p:nvSpPr>
        <p:spPr>
          <a:xfrm>
            <a:off x="192618" y="1284600"/>
            <a:ext cx="9713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Accelerated Nodes</a:t>
            </a:r>
            <a:r>
              <a:rPr lang="en-SG" dirty="0"/>
              <a:t>: 82(64 + 12 + 6) nodes (5,632 cores), 352 units of NVIDIA A100</a:t>
            </a:r>
          </a:p>
          <a:p>
            <a:r>
              <a:rPr lang="en-SG" dirty="0"/>
              <a:t>			             - 8 channels DDR 4, 3200</a:t>
            </a:r>
          </a:p>
          <a:p>
            <a:r>
              <a:rPr lang="en-SG" dirty="0"/>
              <a:t>			             - </a:t>
            </a:r>
            <a:r>
              <a:rPr lang="en-SG" sz="1800" b="0" i="0" u="none" strike="noStrike" baseline="0" dirty="0">
                <a:latin typeface="Calibri" panose="020F0502020204030204" pitchFamily="34" charset="0"/>
              </a:rPr>
              <a:t>NVIDIA A100 40GB</a:t>
            </a:r>
            <a:r>
              <a:rPr lang="en-SG" dirty="0"/>
              <a:t>       	</a:t>
            </a:r>
          </a:p>
          <a:p>
            <a:r>
              <a:rPr lang="en-SG" dirty="0"/>
              <a:t>	</a:t>
            </a:r>
            <a:r>
              <a:rPr lang="en-SG" b="1" dirty="0"/>
              <a:t>Type A</a:t>
            </a:r>
            <a:r>
              <a:rPr lang="en-SG" dirty="0"/>
              <a:t> (64): Each nodes 1x AMD EPYC Millan 7713 </a:t>
            </a:r>
            <a:r>
              <a:rPr lang="en-SG" dirty="0">
                <a:solidFill>
                  <a:schemeClr val="bg1"/>
                </a:solidFill>
                <a:highlight>
                  <a:srgbClr val="FF0000"/>
                </a:highlight>
              </a:rPr>
              <a:t>512GB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/>
              <a:t>(</a:t>
            </a:r>
            <a:r>
              <a:rPr lang="en-SG" b="1" dirty="0">
                <a:solidFill>
                  <a:schemeClr val="bg1"/>
                </a:solidFill>
                <a:highlight>
                  <a:srgbClr val="FF0000"/>
                </a:highlight>
              </a:rPr>
              <a:t>64 cores per node</a:t>
            </a:r>
            <a:r>
              <a:rPr lang="en-SG" dirty="0"/>
              <a:t>)</a:t>
            </a:r>
          </a:p>
          <a:p>
            <a:r>
              <a:rPr lang="en-SG" sz="1800" b="0" i="0" u="none" strike="noStrike" baseline="0" dirty="0">
                <a:solidFill>
                  <a:srgbClr val="262626"/>
                </a:solidFill>
                <a:latin typeface="Calibri" panose="020F0502020204030204" pitchFamily="34" charset="0"/>
              </a:rPr>
              <a:t>                                      </a:t>
            </a:r>
            <a:r>
              <a:rPr lang="en-SG" sz="1200" b="1" i="1" u="none" strike="noStrike" baseline="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</a:t>
            </a:r>
            <a:r>
              <a:rPr lang="en-SG" sz="1200" b="1" i="1" u="none" strike="noStrike" baseline="-2500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peak</a:t>
            </a:r>
            <a:r>
              <a:rPr lang="en-SG" sz="1200" b="1" i="1" u="none" strike="noStrike" baseline="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:0.131 PFLOPS – CPU</a:t>
            </a:r>
          </a:p>
          <a:p>
            <a:r>
              <a:rPr lang="en-SG" sz="1200" b="1" i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     </a:t>
            </a:r>
            <a:r>
              <a:rPr lang="en-SG" sz="1200" b="1" i="1" u="none" strike="noStrike" baseline="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</a:t>
            </a:r>
            <a:r>
              <a:rPr lang="en-SG" sz="1200" b="1" i="1" u="none" strike="noStrike" baseline="-2500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peak</a:t>
            </a:r>
            <a:r>
              <a:rPr lang="en-SG" sz="1200" b="1" i="1" u="none" strike="noStrike" baseline="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:4.99 PFLOPS – GPU</a:t>
            </a:r>
          </a:p>
          <a:p>
            <a:r>
              <a:rPr lang="en-SG" sz="1200" b="1" i="1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		    </a:t>
            </a:r>
            <a:r>
              <a:rPr lang="en-SG" sz="1200" b="1" i="1" u="none" strike="noStrike" baseline="0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(Raw Peak AI): 159.74 PFLOPS</a:t>
            </a:r>
            <a:endParaRPr lang="en-SG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SG" dirty="0"/>
              <a:t>	</a:t>
            </a:r>
            <a:r>
              <a:rPr lang="en-SG" b="1" dirty="0"/>
              <a:t>Type B</a:t>
            </a:r>
            <a:r>
              <a:rPr lang="en-SG" dirty="0"/>
              <a:t> (12): Each nodes 1x AMD EPYC Millan 7713 </a:t>
            </a:r>
            <a:r>
              <a:rPr lang="en-SG" dirty="0">
                <a:solidFill>
                  <a:schemeClr val="bg1"/>
                </a:solidFill>
                <a:highlight>
                  <a:srgbClr val="FF0000"/>
                </a:highlight>
              </a:rPr>
              <a:t>512GB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/>
              <a:t>(</a:t>
            </a:r>
            <a:r>
              <a:rPr lang="en-SG" b="1" dirty="0">
                <a:solidFill>
                  <a:schemeClr val="bg1"/>
                </a:solidFill>
                <a:highlight>
                  <a:srgbClr val="FF0000"/>
                </a:highlight>
              </a:rPr>
              <a:t>64 cores per node</a:t>
            </a:r>
            <a:r>
              <a:rPr lang="en-SG" dirty="0"/>
              <a:t>)</a:t>
            </a:r>
          </a:p>
          <a:p>
            <a:r>
              <a:rPr lang="en-SG" dirty="0"/>
              <a:t>	</a:t>
            </a:r>
            <a:r>
              <a:rPr lang="en-SG" b="1" dirty="0"/>
              <a:t>Type C</a:t>
            </a:r>
            <a:r>
              <a:rPr lang="en-SG" dirty="0"/>
              <a:t>   (6): Each Nodes 2x AMD EPYC Millan 7713 </a:t>
            </a:r>
            <a:r>
              <a:rPr lang="en-SG" dirty="0">
                <a:solidFill>
                  <a:schemeClr val="bg1"/>
                </a:solidFill>
                <a:highlight>
                  <a:srgbClr val="FF0000"/>
                </a:highlight>
              </a:rPr>
              <a:t>1024GB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/>
              <a:t>(</a:t>
            </a:r>
            <a:r>
              <a:rPr lang="en-SG" b="1" dirty="0">
                <a:solidFill>
                  <a:schemeClr val="bg1"/>
                </a:solidFill>
                <a:highlight>
                  <a:srgbClr val="FF0000"/>
                </a:highlight>
              </a:rPr>
              <a:t>128 cores per node</a:t>
            </a:r>
            <a:r>
              <a:rPr lang="en-SG" dirty="0"/>
              <a:t>)</a:t>
            </a:r>
          </a:p>
          <a:p>
            <a:r>
              <a:rPr lang="en-SG" dirty="0"/>
              <a:t>			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C879F7-F503-F5CE-05A1-38174AB8020C}"/>
              </a:ext>
            </a:extLst>
          </p:cNvPr>
          <p:cNvGrpSpPr/>
          <p:nvPr/>
        </p:nvGrpSpPr>
        <p:grpSpPr>
          <a:xfrm>
            <a:off x="-1" y="2113472"/>
            <a:ext cx="9905999" cy="966159"/>
            <a:chOff x="-1" y="1932814"/>
            <a:chExt cx="9905999" cy="299237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45B0B9-E517-D1FD-8B64-371794F9A9D2}"/>
                </a:ext>
              </a:extLst>
            </p:cNvPr>
            <p:cNvSpPr/>
            <p:nvPr/>
          </p:nvSpPr>
          <p:spPr>
            <a:xfrm>
              <a:off x="-1" y="1932815"/>
              <a:ext cx="9905999" cy="2992369"/>
            </a:xfrm>
            <a:prstGeom prst="rect">
              <a:avLst/>
            </a:prstGeom>
            <a:solidFill>
              <a:srgbClr val="0063A7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99A5FD-A2B7-257B-11E2-D8BCCD280CEC}"/>
                </a:ext>
              </a:extLst>
            </p:cNvPr>
            <p:cNvSpPr txBox="1"/>
            <p:nvPr/>
          </p:nvSpPr>
          <p:spPr>
            <a:xfrm rot="10800000">
              <a:off x="9432042" y="1932814"/>
              <a:ext cx="461665" cy="299237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dirty="0"/>
                <a:t>Area A</a:t>
              </a:r>
              <a:endParaRPr lang="en-GB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AE9989D-FE1B-B88A-D13F-B474BD8B447E}"/>
              </a:ext>
            </a:extLst>
          </p:cNvPr>
          <p:cNvGrpSpPr/>
          <p:nvPr/>
        </p:nvGrpSpPr>
        <p:grpSpPr>
          <a:xfrm>
            <a:off x="-12292" y="3094530"/>
            <a:ext cx="9905999" cy="3306270"/>
            <a:chOff x="-12292" y="4869191"/>
            <a:chExt cx="9905999" cy="7131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07AA80-0452-FBD5-34FB-2BB10193A7ED}"/>
                </a:ext>
              </a:extLst>
            </p:cNvPr>
            <p:cNvSpPr/>
            <p:nvPr/>
          </p:nvSpPr>
          <p:spPr>
            <a:xfrm>
              <a:off x="-12292" y="4869191"/>
              <a:ext cx="9905999" cy="706967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221CD6-79E8-0BBA-6DBD-D7A3F1BE6589}"/>
                </a:ext>
              </a:extLst>
            </p:cNvPr>
            <p:cNvSpPr txBox="1"/>
            <p:nvPr/>
          </p:nvSpPr>
          <p:spPr>
            <a:xfrm rot="10800000">
              <a:off x="9401265" y="4883842"/>
              <a:ext cx="461665" cy="6984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dirty="0"/>
                <a:t>Area B</a:t>
              </a:r>
              <a:endParaRPr lang="en-GB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D2A64-9473-14A1-CF67-9574A4A7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10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F015241-01A5-485D-B3C3-73715158F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67" y="207613"/>
            <a:ext cx="7148512" cy="522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38C205-BF70-4BAC-91AC-73F0009B2FAE}"/>
              </a:ext>
            </a:extLst>
          </p:cNvPr>
          <p:cNvSpPr txBox="1"/>
          <p:nvPr/>
        </p:nvSpPr>
        <p:spPr>
          <a:xfrm>
            <a:off x="3925753" y="5638685"/>
            <a:ext cx="5610225" cy="1200329"/>
          </a:xfrm>
          <a:prstGeom prst="rect">
            <a:avLst/>
          </a:prstGeom>
          <a:solidFill>
            <a:srgbClr val="FFFF00">
              <a:alpha val="12000"/>
            </a:srgbClr>
          </a:solidFill>
          <a:ln w="60325" cap="sq" cmpd="tri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SG" u="sng" dirty="0"/>
              <a:t>Area A, Cray EX</a:t>
            </a:r>
          </a:p>
          <a:p>
            <a:r>
              <a:rPr lang="en-SG" dirty="0"/>
              <a:t>Main-System               : 768 nodes</a:t>
            </a:r>
          </a:p>
          <a:p>
            <a:r>
              <a:rPr lang="en-SG" dirty="0"/>
              <a:t>Large Memory Nodes: 12 nodes (2TB per node)</a:t>
            </a:r>
          </a:p>
          <a:p>
            <a:r>
              <a:rPr lang="en-SG" dirty="0"/>
              <a:t>Accelerated Nodes     : 64 nodes (4x A100 GPU per node)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256AFF-20BE-49B7-89AF-E4EF1AA13798}"/>
              </a:ext>
            </a:extLst>
          </p:cNvPr>
          <p:cNvGrpSpPr/>
          <p:nvPr/>
        </p:nvGrpSpPr>
        <p:grpSpPr>
          <a:xfrm>
            <a:off x="7127114" y="2714034"/>
            <a:ext cx="1718631" cy="2793549"/>
            <a:chOff x="621822" y="145974"/>
            <a:chExt cx="1718631" cy="279354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FC379F6-EC91-4DBC-9A54-F43B727C7085}"/>
                </a:ext>
              </a:extLst>
            </p:cNvPr>
            <p:cNvGrpSpPr/>
            <p:nvPr/>
          </p:nvGrpSpPr>
          <p:grpSpPr>
            <a:xfrm>
              <a:off x="621822" y="145974"/>
              <a:ext cx="1718631" cy="1013552"/>
              <a:chOff x="621822" y="145974"/>
              <a:chExt cx="1718631" cy="101355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D981319C-BCBD-4015-BDA0-75B97DA81E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8918" y="145974"/>
                <a:ext cx="615395" cy="330506"/>
              </a:xfrm>
              <a:prstGeom prst="line">
                <a:avLst/>
              </a:prstGeom>
              <a:ln w="98425">
                <a:solidFill>
                  <a:srgbClr val="FFFF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6BE0BE2-4C37-44D0-B01A-EB87E36D019A}"/>
                  </a:ext>
                </a:extLst>
              </p:cNvPr>
              <p:cNvCxnSpPr/>
              <p:nvPr/>
            </p:nvCxnSpPr>
            <p:spPr>
              <a:xfrm flipH="1">
                <a:off x="621822" y="145974"/>
                <a:ext cx="1097096" cy="661012"/>
              </a:xfrm>
              <a:prstGeom prst="line">
                <a:avLst/>
              </a:prstGeom>
              <a:ln w="98425">
                <a:solidFill>
                  <a:srgbClr val="FFFF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49427B2-4EA6-4A47-B5B8-48806E10FAF4}"/>
                  </a:ext>
                </a:extLst>
              </p:cNvPr>
              <p:cNvCxnSpPr/>
              <p:nvPr/>
            </p:nvCxnSpPr>
            <p:spPr>
              <a:xfrm flipH="1" flipV="1">
                <a:off x="621822" y="806986"/>
                <a:ext cx="616944" cy="352540"/>
              </a:xfrm>
              <a:prstGeom prst="line">
                <a:avLst/>
              </a:prstGeom>
              <a:ln w="98425">
                <a:solidFill>
                  <a:srgbClr val="FFFF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5F7B228-2C9D-4518-9954-1A04A0F1D11A}"/>
                  </a:ext>
                </a:extLst>
              </p:cNvPr>
              <p:cNvCxnSpPr/>
              <p:nvPr/>
            </p:nvCxnSpPr>
            <p:spPr>
              <a:xfrm flipV="1">
                <a:off x="1238766" y="476480"/>
                <a:ext cx="1101687" cy="683046"/>
              </a:xfrm>
              <a:prstGeom prst="line">
                <a:avLst/>
              </a:prstGeom>
              <a:ln w="98425">
                <a:solidFill>
                  <a:srgbClr val="FFFF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0EF978C-1F20-4697-AE21-EB07F0A25AC9}"/>
                </a:ext>
              </a:extLst>
            </p:cNvPr>
            <p:cNvGrpSpPr/>
            <p:nvPr/>
          </p:nvGrpSpPr>
          <p:grpSpPr>
            <a:xfrm>
              <a:off x="621822" y="476480"/>
              <a:ext cx="1718631" cy="2463043"/>
              <a:chOff x="621822" y="476480"/>
              <a:chExt cx="1718631" cy="246304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AE856D6-965E-4B51-92F6-398A1039ED33}"/>
                  </a:ext>
                </a:extLst>
              </p:cNvPr>
              <p:cNvGrpSpPr/>
              <p:nvPr/>
            </p:nvGrpSpPr>
            <p:grpSpPr>
              <a:xfrm>
                <a:off x="621822" y="818003"/>
                <a:ext cx="616944" cy="2121520"/>
                <a:chOff x="1276350" y="1049528"/>
                <a:chExt cx="616944" cy="2121520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D87768B7-301A-4043-BEF4-64587A91CC93}"/>
                    </a:ext>
                  </a:extLst>
                </p:cNvPr>
                <p:cNvCxnSpPr/>
                <p:nvPr/>
              </p:nvCxnSpPr>
              <p:spPr>
                <a:xfrm>
                  <a:off x="1276350" y="1049528"/>
                  <a:ext cx="0" cy="1685580"/>
                </a:xfrm>
                <a:prstGeom prst="line">
                  <a:avLst/>
                </a:prstGeom>
                <a:ln w="984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5DD8CD52-E5A5-4DBC-BCA8-DFDB34910B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57802" y="1391051"/>
                  <a:ext cx="35492" cy="1779997"/>
                </a:xfrm>
                <a:prstGeom prst="line">
                  <a:avLst/>
                </a:prstGeom>
                <a:ln w="984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4FD1A91A-4314-46AB-A629-21C13FCE2A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6350" y="2734937"/>
                  <a:ext cx="575716" cy="436111"/>
                </a:xfrm>
                <a:prstGeom prst="line">
                  <a:avLst/>
                </a:prstGeom>
                <a:ln w="98425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B170934-7555-4132-B5BE-D7832B44EE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0453" y="476480"/>
                <a:ext cx="0" cy="1638595"/>
              </a:xfrm>
              <a:prstGeom prst="line">
                <a:avLst/>
              </a:prstGeom>
              <a:ln w="984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D955E8B-6453-4DDE-A69C-C914044D34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3274" y="2115075"/>
                <a:ext cx="1137179" cy="824448"/>
              </a:xfrm>
              <a:prstGeom prst="line">
                <a:avLst/>
              </a:prstGeom>
              <a:ln w="9842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DD04A9D-44CB-4ED8-ACD5-CC632E27E268}"/>
              </a:ext>
            </a:extLst>
          </p:cNvPr>
          <p:cNvGrpSpPr/>
          <p:nvPr/>
        </p:nvGrpSpPr>
        <p:grpSpPr>
          <a:xfrm>
            <a:off x="7132851" y="2714034"/>
            <a:ext cx="1712894" cy="2357441"/>
            <a:chOff x="687704" y="478906"/>
            <a:chExt cx="1712894" cy="235744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58DFB8B-4991-4701-91E8-641E4BE62E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8477" y="478906"/>
              <a:ext cx="586" cy="1643104"/>
            </a:xfrm>
            <a:prstGeom prst="line">
              <a:avLst/>
            </a:prstGeom>
            <a:ln>
              <a:gradFill flip="none" rotWithShape="1">
                <a:gsLst>
                  <a:gs pos="30000">
                    <a:srgbClr val="0063A7"/>
                  </a:gs>
                  <a:gs pos="36000">
                    <a:schemeClr val="accent4">
                      <a:lumMod val="95000"/>
                      <a:lumOff val="5000"/>
                    </a:schemeClr>
                  </a:gs>
                  <a:gs pos="100000">
                    <a:schemeClr val="accent4">
                      <a:lumMod val="6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352CF18-BFE0-464E-A74F-237ED8EBBB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704" y="2122010"/>
              <a:ext cx="1090773" cy="714337"/>
            </a:xfrm>
            <a:prstGeom prst="line">
              <a:avLst/>
            </a:prstGeom>
            <a:ln>
              <a:gradFill flip="none" rotWithShape="1">
                <a:gsLst>
                  <a:gs pos="30000">
                    <a:srgbClr val="0063A7"/>
                  </a:gs>
                  <a:gs pos="36000">
                    <a:schemeClr val="accent4">
                      <a:lumMod val="95000"/>
                      <a:lumOff val="5000"/>
                    </a:schemeClr>
                  </a:gs>
                  <a:gs pos="100000">
                    <a:schemeClr val="accent4">
                      <a:lumMod val="6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AFB2AA3-1FCA-42F2-A5D1-A73E31CC5322}"/>
                </a:ext>
              </a:extLst>
            </p:cNvPr>
            <p:cNvCxnSpPr>
              <a:cxnSpLocks/>
            </p:cNvCxnSpPr>
            <p:nvPr/>
          </p:nvCxnSpPr>
          <p:spPr>
            <a:xfrm>
              <a:off x="1779063" y="2117330"/>
              <a:ext cx="621535" cy="330677"/>
            </a:xfrm>
            <a:prstGeom prst="line">
              <a:avLst/>
            </a:prstGeom>
            <a:ln>
              <a:gradFill flip="none" rotWithShape="1">
                <a:gsLst>
                  <a:gs pos="30000">
                    <a:srgbClr val="0063A7"/>
                  </a:gs>
                  <a:gs pos="36000">
                    <a:schemeClr val="accent4">
                      <a:lumMod val="95000"/>
                      <a:lumOff val="5000"/>
                    </a:schemeClr>
                  </a:gs>
                  <a:gs pos="100000">
                    <a:schemeClr val="accent4">
                      <a:lumMod val="6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D89F01CF-BF6A-4B36-9447-15F2615D0C0D}"/>
              </a:ext>
            </a:extLst>
          </p:cNvPr>
          <p:cNvSpPr txBox="1"/>
          <p:nvPr/>
        </p:nvSpPr>
        <p:spPr>
          <a:xfrm>
            <a:off x="8839605" y="2848481"/>
            <a:ext cx="842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CDU</a:t>
            </a:r>
            <a:endParaRPr lang="en-GB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9E1386-0F9E-3AF9-E58D-618F2384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6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253B28-500B-4B73-9237-F015D27F6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081213"/>
            <a:ext cx="2641600" cy="54815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B3D0-471D-60F1-E5F2-5FA061AF8C00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Area A | Cray EX Compute Cabinet Layout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580542-F03C-4578-23AE-62B081AD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 descr="A picture containing row, lined, different, colorful&#10;&#10;Description automatically generated">
            <a:extLst>
              <a:ext uri="{FF2B5EF4-FFF2-40B4-BE49-F238E27FC236}">
                <a16:creationId xmlns:a16="http://schemas.microsoft.com/office/drawing/2014/main" id="{357746AF-0234-EAEF-7107-7FEC6470E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38454" y="1964327"/>
            <a:ext cx="4519749" cy="33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11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C07C5B-68A9-4A8A-AB38-42D7223B4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7" y="1521847"/>
            <a:ext cx="5968710" cy="41338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0E4B3E0-780E-40B8-34CC-8C202C87BFD8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Area A | Cray EX Compute Cabinet Layout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93A23-3BF9-79F4-D60A-D1B0A9B6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A person working in a server room&#10;&#10;Description automatically generated with medium confidence">
            <a:extLst>
              <a:ext uri="{FF2B5EF4-FFF2-40B4-BE49-F238E27FC236}">
                <a16:creationId xmlns:a16="http://schemas.microsoft.com/office/drawing/2014/main" id="{2B4FE74E-E53C-8182-4F94-4C1F0DB487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217" y="1808589"/>
            <a:ext cx="2995750" cy="41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37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BB9768D-72CA-4FC5-BF9E-5F257768C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60" y="1207868"/>
            <a:ext cx="8552210" cy="200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304E92-E9CC-A91F-E749-E5658AF83650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Area A | Cray EX Compute Blade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ED573D-BC96-15D4-BE74-25957269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F684A60-40E5-C6CF-0F0F-F2DB67F4A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71761" y="3828214"/>
            <a:ext cx="3193701" cy="2395276"/>
          </a:xfrm>
          <a:prstGeom prst="rect">
            <a:avLst/>
          </a:prstGeom>
        </p:spPr>
      </p:pic>
      <p:pic>
        <p:nvPicPr>
          <p:cNvPr id="7" name="Picture 6" descr="A picture containing dish&#10;&#10;Description automatically generated">
            <a:extLst>
              <a:ext uri="{FF2B5EF4-FFF2-40B4-BE49-F238E27FC236}">
                <a16:creationId xmlns:a16="http://schemas.microsoft.com/office/drawing/2014/main" id="{F42B5651-562D-443A-6E5F-B0DA3A16D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493" y="3705845"/>
            <a:ext cx="3520014" cy="264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46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PE Slingshot switch for the HPE Cray EX liquid-cooled system">
            <a:extLst>
              <a:ext uri="{FF2B5EF4-FFF2-40B4-BE49-F238E27FC236}">
                <a16:creationId xmlns:a16="http://schemas.microsoft.com/office/drawing/2014/main" id="{D54E1F24-4CB2-0C80-BA58-982BBDF59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5" y="1522915"/>
            <a:ext cx="4075770" cy="30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PE Slingshot top of rack switch for air-cooled HPE Cray Supercomputers">
            <a:extLst>
              <a:ext uri="{FF2B5EF4-FFF2-40B4-BE49-F238E27FC236}">
                <a16:creationId xmlns:a16="http://schemas.microsoft.com/office/drawing/2014/main" id="{1F2C849C-D5C1-8611-BFB4-5D6D854A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864" y="1522915"/>
            <a:ext cx="3667512" cy="275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025A9-814C-1F1E-2BC9-73A9777CBC7A}"/>
              </a:ext>
            </a:extLst>
          </p:cNvPr>
          <p:cNvSpPr txBox="1"/>
          <p:nvPr/>
        </p:nvSpPr>
        <p:spPr>
          <a:xfrm>
            <a:off x="630045" y="3965498"/>
            <a:ext cx="41761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b="1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HPE Slingshot switch for the HPE Cray EX liquid-cooled system</a:t>
            </a:r>
            <a:endParaRPr lang="en-GB" sz="10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69574-D907-4D8C-805B-EC95476D3EAA}"/>
              </a:ext>
            </a:extLst>
          </p:cNvPr>
          <p:cNvSpPr txBox="1"/>
          <p:nvPr/>
        </p:nvSpPr>
        <p:spPr>
          <a:xfrm>
            <a:off x="4925432" y="3965498"/>
            <a:ext cx="48823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050" b="1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HPE Slingshot top of rack switch for air-cooled HPE Cray Supercomputers</a:t>
            </a:r>
            <a:endParaRPr lang="en-GB" sz="105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FCD556-2580-71AA-2B1A-B00DB4F3D7F0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HPC| HPE Slingshot Switch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1AC704-809D-9207-EC22-CFD09FE5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70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Box 335">
            <a:extLst>
              <a:ext uri="{FF2B5EF4-FFF2-40B4-BE49-F238E27FC236}">
                <a16:creationId xmlns:a16="http://schemas.microsoft.com/office/drawing/2014/main" id="{FC4770FB-BE45-467E-8D84-F4A73D00111F}"/>
              </a:ext>
            </a:extLst>
          </p:cNvPr>
          <p:cNvSpPr txBox="1"/>
          <p:nvPr/>
        </p:nvSpPr>
        <p:spPr>
          <a:xfrm>
            <a:off x="5651474" y="1183081"/>
            <a:ext cx="2494139" cy="79868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200" b="1" dirty="0">
                <a:solidFill>
                  <a:prstClr val="black"/>
                </a:solidFill>
                <a:latin typeface="+mj-lt"/>
              </a:rPr>
              <a:t>Login, Viz, Specialized Compute &amp; Storage Partition (Class 2)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297D8871-D919-4774-A352-6BF16E4BB44E}"/>
              </a:ext>
            </a:extLst>
          </p:cNvPr>
          <p:cNvSpPr txBox="1"/>
          <p:nvPr/>
        </p:nvSpPr>
        <p:spPr>
          <a:xfrm>
            <a:off x="433387" y="1192644"/>
            <a:ext cx="4210532" cy="128496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200" b="1" dirty="0">
                <a:solidFill>
                  <a:prstClr val="black"/>
                </a:solidFill>
                <a:latin typeface="+mj-lt"/>
              </a:rPr>
              <a:t>Cray EX - Base Compute Partition (Class 4)</a:t>
            </a: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200" dirty="0">
                <a:solidFill>
                  <a:prstClr val="black"/>
                </a:solidFill>
                <a:latin typeface="+mj-lt"/>
              </a:rPr>
              <a:t>Dragonfly Topology</a:t>
            </a: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200" dirty="0">
                <a:solidFill>
                  <a:prstClr val="black"/>
                </a:solidFill>
                <a:latin typeface="+mj-lt"/>
              </a:rPr>
              <a:t>11 TB/s Injection b/w</a:t>
            </a: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200" dirty="0">
                <a:solidFill>
                  <a:prstClr val="black"/>
                </a:solidFill>
                <a:latin typeface="+mj-lt"/>
              </a:rPr>
              <a:t>6.4 TB/s Global b/w</a:t>
            </a: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200" dirty="0">
                <a:solidFill>
                  <a:prstClr val="black"/>
                </a:solidFill>
                <a:latin typeface="+mj-lt"/>
              </a:rPr>
              <a:t>&gt;50% global b/w taper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D17A0D-3EA0-F3E0-1F69-9FF0130B97CB}"/>
              </a:ext>
            </a:extLst>
          </p:cNvPr>
          <p:cNvGrpSpPr/>
          <p:nvPr/>
        </p:nvGrpSpPr>
        <p:grpSpPr>
          <a:xfrm>
            <a:off x="686830" y="2360304"/>
            <a:ext cx="3593906" cy="3942157"/>
            <a:chOff x="661273" y="2216056"/>
            <a:chExt cx="3593906" cy="39421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2A1D74-BF09-8B57-9D53-907443B66277}"/>
                </a:ext>
              </a:extLst>
            </p:cNvPr>
            <p:cNvGrpSpPr/>
            <p:nvPr/>
          </p:nvGrpSpPr>
          <p:grpSpPr>
            <a:xfrm>
              <a:off x="661273" y="2562361"/>
              <a:ext cx="3593906" cy="3230470"/>
              <a:chOff x="687685" y="1740745"/>
              <a:chExt cx="3593906" cy="3230470"/>
            </a:xfrm>
          </p:grpSpPr>
          <p:pic>
            <p:nvPicPr>
              <p:cNvPr id="338" name="Picture 337">
                <a:extLst>
                  <a:ext uri="{FF2B5EF4-FFF2-40B4-BE49-F238E27FC236}">
                    <a16:creationId xmlns:a16="http://schemas.microsoft.com/office/drawing/2014/main" id="{F68837AB-E32A-4737-9541-225E10BE4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85" y="2736399"/>
                <a:ext cx="1117408" cy="1117408"/>
              </a:xfrm>
              <a:prstGeom prst="rect">
                <a:avLst/>
              </a:prstGeom>
            </p:spPr>
          </p:pic>
          <p:pic>
            <p:nvPicPr>
              <p:cNvPr id="339" name="Picture 338">
                <a:extLst>
                  <a:ext uri="{FF2B5EF4-FFF2-40B4-BE49-F238E27FC236}">
                    <a16:creationId xmlns:a16="http://schemas.microsoft.com/office/drawing/2014/main" id="{C0218887-22CD-45AD-802E-AFBC8D976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5934" y="1740745"/>
                <a:ext cx="1117408" cy="1117408"/>
              </a:xfrm>
              <a:prstGeom prst="rect">
                <a:avLst/>
              </a:prstGeom>
            </p:spPr>
          </p:pic>
          <p:pic>
            <p:nvPicPr>
              <p:cNvPr id="340" name="Picture 339">
                <a:extLst>
                  <a:ext uri="{FF2B5EF4-FFF2-40B4-BE49-F238E27FC236}">
                    <a16:creationId xmlns:a16="http://schemas.microsoft.com/office/drawing/2014/main" id="{FC7490E8-B3EE-46E1-8FB1-D875DB2D3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4183" y="2736399"/>
                <a:ext cx="1117408" cy="1117408"/>
              </a:xfrm>
              <a:prstGeom prst="rect">
                <a:avLst/>
              </a:prstGeom>
            </p:spPr>
          </p:pic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FA0B179F-64C1-44C3-8DF9-FAF9B2B98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5934" y="3853807"/>
                <a:ext cx="1117408" cy="1117408"/>
              </a:xfrm>
              <a:prstGeom prst="rect">
                <a:avLst/>
              </a:prstGeom>
            </p:spPr>
          </p:pic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76BB171C-5593-4433-98E7-7EE910533558}"/>
                  </a:ext>
                </a:extLst>
              </p:cNvPr>
              <p:cNvCxnSpPr/>
              <p:nvPr/>
            </p:nvCxnSpPr>
            <p:spPr>
              <a:xfrm flipV="1">
                <a:off x="1246389" y="2299448"/>
                <a:ext cx="1238249" cy="995655"/>
              </a:xfrm>
              <a:prstGeom prst="line">
                <a:avLst/>
              </a:prstGeom>
              <a:noFill/>
              <a:ln w="12700" cap="flat" cmpd="sng" algn="ctr">
                <a:solidFill>
                  <a:srgbClr val="0D526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6E9D9679-59A8-4DDA-81E6-F803F464D7C2}"/>
                  </a:ext>
                </a:extLst>
              </p:cNvPr>
              <p:cNvCxnSpPr/>
              <p:nvPr/>
            </p:nvCxnSpPr>
            <p:spPr>
              <a:xfrm>
                <a:off x="1246388" y="3295102"/>
                <a:ext cx="2476498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D526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5973A7CD-F4C4-42AC-B41E-9966D56F211C}"/>
                  </a:ext>
                </a:extLst>
              </p:cNvPr>
              <p:cNvCxnSpPr/>
              <p:nvPr/>
            </p:nvCxnSpPr>
            <p:spPr>
              <a:xfrm>
                <a:off x="2484638" y="2299448"/>
                <a:ext cx="1238249" cy="995655"/>
              </a:xfrm>
              <a:prstGeom prst="line">
                <a:avLst/>
              </a:prstGeom>
              <a:noFill/>
              <a:ln w="12700" cap="flat" cmpd="sng" algn="ctr">
                <a:solidFill>
                  <a:srgbClr val="0D526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FC63199F-0F4B-49A6-9BA5-A53A4F4CCFE6}"/>
                  </a:ext>
                </a:extLst>
              </p:cNvPr>
              <p:cNvCxnSpPr/>
              <p:nvPr/>
            </p:nvCxnSpPr>
            <p:spPr>
              <a:xfrm>
                <a:off x="1246389" y="3295103"/>
                <a:ext cx="1238249" cy="1117408"/>
              </a:xfrm>
              <a:prstGeom prst="line">
                <a:avLst/>
              </a:prstGeom>
              <a:noFill/>
              <a:ln w="12700" cap="flat" cmpd="sng" algn="ctr">
                <a:solidFill>
                  <a:srgbClr val="0D526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3A2A9FD2-C7EB-45A8-98E9-AAAA489AD4B1}"/>
                  </a:ext>
                </a:extLst>
              </p:cNvPr>
              <p:cNvCxnSpPr/>
              <p:nvPr/>
            </p:nvCxnSpPr>
            <p:spPr>
              <a:xfrm flipV="1">
                <a:off x="2484638" y="3295103"/>
                <a:ext cx="1238249" cy="1117408"/>
              </a:xfrm>
              <a:prstGeom prst="line">
                <a:avLst/>
              </a:prstGeom>
              <a:noFill/>
              <a:ln w="12700" cap="flat" cmpd="sng" algn="ctr">
                <a:solidFill>
                  <a:srgbClr val="0D526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013D698E-6AEC-4D76-8959-E8D9710393C9}"/>
                  </a:ext>
                </a:extLst>
              </p:cNvPr>
              <p:cNvCxnSpPr/>
              <p:nvPr/>
            </p:nvCxnSpPr>
            <p:spPr>
              <a:xfrm>
                <a:off x="2484637" y="2299448"/>
                <a:ext cx="0" cy="2113062"/>
              </a:xfrm>
              <a:prstGeom prst="line">
                <a:avLst/>
              </a:prstGeom>
              <a:noFill/>
              <a:ln w="12700" cap="flat" cmpd="sng" algn="ctr">
                <a:solidFill>
                  <a:srgbClr val="0D5265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48" name="TextBox 347">
              <a:extLst>
                <a:ext uri="{FF2B5EF4-FFF2-40B4-BE49-F238E27FC236}">
                  <a16:creationId xmlns:a16="http://schemas.microsoft.com/office/drawing/2014/main" id="{8F9C929F-8A2B-49A8-97FC-A7B99B8AFB96}"/>
                </a:ext>
              </a:extLst>
            </p:cNvPr>
            <p:cNvSpPr txBox="1"/>
            <p:nvPr/>
          </p:nvSpPr>
          <p:spPr>
            <a:xfrm>
              <a:off x="2036151" y="2216056"/>
              <a:ext cx="894801" cy="457689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148590" tIns="148590" rIns="148590" bIns="148590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325"/>
                </a:spcBef>
                <a:defRPr/>
              </a:pPr>
              <a:r>
                <a:rPr lang="en-US" sz="1138">
                  <a:solidFill>
                    <a:prstClr val="black"/>
                  </a:solidFill>
                  <a:latin typeface="MetricHPE"/>
                </a:rPr>
                <a:t>Cabinet 1</a:t>
              </a:r>
            </a:p>
          </p:txBody>
        </p:sp>
        <p:sp>
          <p:nvSpPr>
            <p:cNvPr id="349" name="TextBox 348">
              <a:extLst>
                <a:ext uri="{FF2B5EF4-FFF2-40B4-BE49-F238E27FC236}">
                  <a16:creationId xmlns:a16="http://schemas.microsoft.com/office/drawing/2014/main" id="{EF18A820-4740-43B8-BBAB-5E517FCBFF0A}"/>
                </a:ext>
              </a:extLst>
            </p:cNvPr>
            <p:cNvSpPr txBox="1"/>
            <p:nvPr/>
          </p:nvSpPr>
          <p:spPr>
            <a:xfrm>
              <a:off x="2010824" y="5700524"/>
              <a:ext cx="894801" cy="457689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148590" tIns="148590" rIns="148590" bIns="148590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325"/>
                </a:spcBef>
                <a:defRPr/>
              </a:pPr>
              <a:r>
                <a:rPr lang="en-US" sz="1138" dirty="0">
                  <a:solidFill>
                    <a:prstClr val="black"/>
                  </a:solidFill>
                  <a:latin typeface="MetricHPE"/>
                </a:rPr>
                <a:t>Cabinet 4</a:t>
              </a:r>
            </a:p>
          </p:txBody>
        </p:sp>
        <p:sp>
          <p:nvSpPr>
            <p:cNvPr id="350" name="TextBox 349">
              <a:extLst>
                <a:ext uri="{FF2B5EF4-FFF2-40B4-BE49-F238E27FC236}">
                  <a16:creationId xmlns:a16="http://schemas.microsoft.com/office/drawing/2014/main" id="{CB38B41F-E190-4097-97EB-1290A69C89D8}"/>
                </a:ext>
              </a:extLst>
            </p:cNvPr>
            <p:cNvSpPr txBox="1"/>
            <p:nvPr/>
          </p:nvSpPr>
          <p:spPr>
            <a:xfrm>
              <a:off x="776251" y="3240074"/>
              <a:ext cx="894801" cy="457689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148590" tIns="148590" rIns="148590" bIns="148590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325"/>
                </a:spcBef>
                <a:defRPr/>
              </a:pPr>
              <a:r>
                <a:rPr lang="en-US" sz="1138">
                  <a:solidFill>
                    <a:prstClr val="black"/>
                  </a:solidFill>
                  <a:latin typeface="MetricHPE"/>
                </a:rPr>
                <a:t>Cabinet 2</a:t>
              </a:r>
            </a:p>
          </p:txBody>
        </p:sp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3C9C84B3-9FAE-48D4-8A60-1F772FAEFB74}"/>
                </a:ext>
              </a:extLst>
            </p:cNvPr>
            <p:cNvSpPr txBox="1"/>
            <p:nvPr/>
          </p:nvSpPr>
          <p:spPr>
            <a:xfrm>
              <a:off x="3319356" y="3228749"/>
              <a:ext cx="894801" cy="457689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148590" tIns="148590" rIns="148590" bIns="148590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325"/>
                </a:spcBef>
                <a:defRPr/>
              </a:pPr>
              <a:r>
                <a:rPr lang="en-US" sz="1138" dirty="0">
                  <a:solidFill>
                    <a:prstClr val="black"/>
                  </a:solidFill>
                  <a:latin typeface="MetricHPE"/>
                </a:rPr>
                <a:t>Cabinet 3</a:t>
              </a:r>
            </a:p>
          </p:txBody>
        </p:sp>
      </p:grpSp>
      <p:sp>
        <p:nvSpPr>
          <p:cNvPr id="353" name="Rectangle 352">
            <a:extLst>
              <a:ext uri="{FF2B5EF4-FFF2-40B4-BE49-F238E27FC236}">
                <a16:creationId xmlns:a16="http://schemas.microsoft.com/office/drawing/2014/main" id="{E9DB5669-4AD9-4AE6-819B-29742BAAAEE8}"/>
              </a:ext>
            </a:extLst>
          </p:cNvPr>
          <p:cNvSpPr/>
          <p:nvPr/>
        </p:nvSpPr>
        <p:spPr bwMode="ltGray">
          <a:xfrm>
            <a:off x="236393" y="1088011"/>
            <a:ext cx="4526954" cy="5151922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742950">
              <a:defRPr/>
            </a:pPr>
            <a:endParaRPr lang="en-US" sz="1463" kern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20F23790-CE7D-4849-9EC7-69C17F3671B7}"/>
              </a:ext>
            </a:extLst>
          </p:cNvPr>
          <p:cNvSpPr txBox="1"/>
          <p:nvPr/>
        </p:nvSpPr>
        <p:spPr>
          <a:xfrm>
            <a:off x="1839102" y="6195993"/>
            <a:ext cx="1238249" cy="52168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600" b="1" dirty="0">
                <a:solidFill>
                  <a:prstClr val="black"/>
                </a:solidFill>
                <a:latin typeface="+mj-lt"/>
              </a:rPr>
              <a:t>Area A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9A0006C4-D1C3-4C7D-9858-9858C4E94948}"/>
              </a:ext>
            </a:extLst>
          </p:cNvPr>
          <p:cNvSpPr/>
          <p:nvPr/>
        </p:nvSpPr>
        <p:spPr bwMode="ltGray">
          <a:xfrm>
            <a:off x="5536467" y="1088011"/>
            <a:ext cx="2722695" cy="5151922"/>
          </a:xfrm>
          <a:prstGeom prst="rect">
            <a:avLst/>
          </a:prstGeom>
          <a:noFill/>
          <a:ln w="19050" cap="flat" cmpd="sng" algn="ctr">
            <a:solidFill>
              <a:srgbClr val="00B0F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ctr" defTabSz="742950">
              <a:defRPr/>
            </a:pPr>
            <a:endParaRPr lang="en-US" sz="1463" kern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AC3A578F-D272-4CAC-A096-79FC791BFF1B}"/>
              </a:ext>
            </a:extLst>
          </p:cNvPr>
          <p:cNvSpPr txBox="1"/>
          <p:nvPr/>
        </p:nvSpPr>
        <p:spPr>
          <a:xfrm>
            <a:off x="6322352" y="3912482"/>
            <a:ext cx="1176322" cy="61529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dirty="0">
                <a:solidFill>
                  <a:prstClr val="black"/>
                </a:solidFill>
                <a:latin typeface="MetricHPE"/>
              </a:rPr>
              <a:t>Compute &amp; Storage Racks</a:t>
            </a:r>
          </a:p>
        </p:txBody>
      </p: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B6FB1E88-0FB8-4655-8CC9-F8556EAC3267}"/>
              </a:ext>
            </a:extLst>
          </p:cNvPr>
          <p:cNvGrpSpPr/>
          <p:nvPr/>
        </p:nvGrpSpPr>
        <p:grpSpPr>
          <a:xfrm>
            <a:off x="5993321" y="2078550"/>
            <a:ext cx="1804214" cy="1942478"/>
            <a:chOff x="8084261" y="1654649"/>
            <a:chExt cx="1242554" cy="1614363"/>
          </a:xfrm>
        </p:grpSpPr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9AE6F1AE-8C2E-4B41-A66A-12E8DDBB7067}"/>
                </a:ext>
              </a:extLst>
            </p:cNvPr>
            <p:cNvSpPr/>
            <p:nvPr/>
          </p:nvSpPr>
          <p:spPr bwMode="ltGray">
            <a:xfrm>
              <a:off x="8526682" y="1657551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AA018F3F-3CBC-4A06-89E9-BBD34075E45D}"/>
                </a:ext>
              </a:extLst>
            </p:cNvPr>
            <p:cNvSpPr/>
            <p:nvPr/>
          </p:nvSpPr>
          <p:spPr bwMode="ltGray">
            <a:xfrm>
              <a:off x="8526682" y="1903019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E9A734CF-79CB-45C8-A430-C160A3FBA754}"/>
                </a:ext>
              </a:extLst>
            </p:cNvPr>
            <p:cNvSpPr/>
            <p:nvPr/>
          </p:nvSpPr>
          <p:spPr bwMode="ltGray">
            <a:xfrm>
              <a:off x="8765495" y="1654649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2B6A394-61C7-4C73-ACCC-C745E548B41C}"/>
                </a:ext>
              </a:extLst>
            </p:cNvPr>
            <p:cNvSpPr/>
            <p:nvPr/>
          </p:nvSpPr>
          <p:spPr bwMode="ltGray">
            <a:xfrm>
              <a:off x="8765495" y="1903019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CC955BE2-906C-4EC4-85EF-E2C56E9EEFFC}"/>
                </a:ext>
              </a:extLst>
            </p:cNvPr>
            <p:cNvCxnSpPr>
              <a:stCxn id="365" idx="5"/>
              <a:endCxn id="368" idx="1"/>
            </p:cNvCxnSpPr>
            <p:nvPr/>
          </p:nvCxnSpPr>
          <p:spPr>
            <a:xfrm>
              <a:off x="8617128" y="1747997"/>
              <a:ext cx="163885" cy="17054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BB363709-1C75-4491-BFD1-A8339329C308}"/>
                </a:ext>
              </a:extLst>
            </p:cNvPr>
            <p:cNvCxnSpPr>
              <a:cxnSpLocks/>
              <a:stCxn id="365" idx="4"/>
              <a:endCxn id="366" idx="0"/>
            </p:cNvCxnSpPr>
            <p:nvPr/>
          </p:nvCxnSpPr>
          <p:spPr>
            <a:xfrm>
              <a:off x="8579664" y="1763515"/>
              <a:ext cx="0" cy="13950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05A5B9BB-58C7-43DC-AD2F-DB2D23877A03}"/>
                </a:ext>
              </a:extLst>
            </p:cNvPr>
            <p:cNvCxnSpPr>
              <a:cxnSpLocks/>
              <a:stCxn id="366" idx="7"/>
              <a:endCxn id="367" idx="3"/>
            </p:cNvCxnSpPr>
            <p:nvPr/>
          </p:nvCxnSpPr>
          <p:spPr>
            <a:xfrm flipV="1">
              <a:off x="8617128" y="1745095"/>
              <a:ext cx="163885" cy="17344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677A6D0F-FF13-4286-ADC2-96AE912CA3E6}"/>
                </a:ext>
              </a:extLst>
            </p:cNvPr>
            <p:cNvCxnSpPr>
              <a:cxnSpLocks/>
              <a:endCxn id="367" idx="2"/>
            </p:cNvCxnSpPr>
            <p:nvPr/>
          </p:nvCxnSpPr>
          <p:spPr>
            <a:xfrm>
              <a:off x="8632646" y="1707631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081E2FBE-36CE-4735-8A87-96092833C2EC}"/>
                </a:ext>
              </a:extLst>
            </p:cNvPr>
            <p:cNvCxnSpPr>
              <a:cxnSpLocks/>
              <a:stCxn id="366" idx="6"/>
              <a:endCxn id="368" idx="2"/>
            </p:cNvCxnSpPr>
            <p:nvPr/>
          </p:nvCxnSpPr>
          <p:spPr>
            <a:xfrm>
              <a:off x="8632646" y="1956001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2D4E6986-74FA-4FD9-AC21-F21BDB5007F3}"/>
                </a:ext>
              </a:extLst>
            </p:cNvPr>
            <p:cNvCxnSpPr>
              <a:cxnSpLocks/>
              <a:stCxn id="368" idx="0"/>
              <a:endCxn id="367" idx="4"/>
            </p:cNvCxnSpPr>
            <p:nvPr/>
          </p:nvCxnSpPr>
          <p:spPr>
            <a:xfrm flipV="1">
              <a:off x="8818477" y="1760613"/>
              <a:ext cx="0" cy="14240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F6E48732-A56B-42EE-AC13-4D41522BADA9}"/>
                </a:ext>
              </a:extLst>
            </p:cNvPr>
            <p:cNvSpPr/>
            <p:nvPr/>
          </p:nvSpPr>
          <p:spPr bwMode="ltGray">
            <a:xfrm>
              <a:off x="8088198" y="2037912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6E5CEBC7-5822-4882-80B5-699762C875C6}"/>
                </a:ext>
              </a:extLst>
            </p:cNvPr>
            <p:cNvSpPr/>
            <p:nvPr/>
          </p:nvSpPr>
          <p:spPr bwMode="ltGray">
            <a:xfrm>
              <a:off x="8088198" y="228338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C773E2B8-8ADE-4373-BEC7-513488FF0EA6}"/>
                </a:ext>
              </a:extLst>
            </p:cNvPr>
            <p:cNvSpPr/>
            <p:nvPr/>
          </p:nvSpPr>
          <p:spPr bwMode="ltGray">
            <a:xfrm>
              <a:off x="8327011" y="203501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2DB2349-38BD-42A5-A0BF-5F49495DCE32}"/>
                </a:ext>
              </a:extLst>
            </p:cNvPr>
            <p:cNvSpPr/>
            <p:nvPr/>
          </p:nvSpPr>
          <p:spPr bwMode="ltGray">
            <a:xfrm>
              <a:off x="8327011" y="228338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3F97AFAB-951F-4902-BE53-79ECCCE497A4}"/>
                </a:ext>
              </a:extLst>
            </p:cNvPr>
            <p:cNvCxnSpPr>
              <a:stCxn id="375" idx="5"/>
              <a:endCxn id="378" idx="1"/>
            </p:cNvCxnSpPr>
            <p:nvPr/>
          </p:nvCxnSpPr>
          <p:spPr>
            <a:xfrm>
              <a:off x="8178644" y="2128358"/>
              <a:ext cx="163885" cy="17054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980CE65F-D2AC-4001-8A98-BB6097A4E46F}"/>
                </a:ext>
              </a:extLst>
            </p:cNvPr>
            <p:cNvCxnSpPr>
              <a:cxnSpLocks/>
              <a:stCxn id="375" idx="4"/>
              <a:endCxn id="376" idx="0"/>
            </p:cNvCxnSpPr>
            <p:nvPr/>
          </p:nvCxnSpPr>
          <p:spPr>
            <a:xfrm>
              <a:off x="8141180" y="2143876"/>
              <a:ext cx="0" cy="13950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6D2B0E05-BE2F-47DF-A345-44FB4E1F5251}"/>
                </a:ext>
              </a:extLst>
            </p:cNvPr>
            <p:cNvCxnSpPr>
              <a:cxnSpLocks/>
              <a:stCxn id="376" idx="7"/>
              <a:endCxn id="377" idx="3"/>
            </p:cNvCxnSpPr>
            <p:nvPr/>
          </p:nvCxnSpPr>
          <p:spPr>
            <a:xfrm flipV="1">
              <a:off x="8178644" y="2125456"/>
              <a:ext cx="163885" cy="17344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C0565B4D-A5F8-43A6-B923-AFD92318C284}"/>
                </a:ext>
              </a:extLst>
            </p:cNvPr>
            <p:cNvCxnSpPr>
              <a:cxnSpLocks/>
              <a:endCxn id="377" idx="2"/>
            </p:cNvCxnSpPr>
            <p:nvPr/>
          </p:nvCxnSpPr>
          <p:spPr>
            <a:xfrm>
              <a:off x="8194162" y="2087992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33AC7ED9-9D82-4542-BABC-D816C4B93115}"/>
                </a:ext>
              </a:extLst>
            </p:cNvPr>
            <p:cNvCxnSpPr>
              <a:cxnSpLocks/>
              <a:stCxn id="376" idx="6"/>
              <a:endCxn id="378" idx="2"/>
            </p:cNvCxnSpPr>
            <p:nvPr/>
          </p:nvCxnSpPr>
          <p:spPr>
            <a:xfrm>
              <a:off x="8194162" y="2336362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8E9C15C5-2C3C-40A6-B13E-23DBA717FD7A}"/>
                </a:ext>
              </a:extLst>
            </p:cNvPr>
            <p:cNvCxnSpPr>
              <a:cxnSpLocks/>
              <a:stCxn id="378" idx="0"/>
              <a:endCxn id="377" idx="4"/>
            </p:cNvCxnSpPr>
            <p:nvPr/>
          </p:nvCxnSpPr>
          <p:spPr>
            <a:xfrm flipV="1">
              <a:off x="8379993" y="2140974"/>
              <a:ext cx="0" cy="14240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995D0DB5-D4F5-40FA-8250-68CED2FE647F}"/>
                </a:ext>
              </a:extLst>
            </p:cNvPr>
            <p:cNvSpPr/>
            <p:nvPr/>
          </p:nvSpPr>
          <p:spPr bwMode="ltGray">
            <a:xfrm>
              <a:off x="8982038" y="2037912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FE4EC825-5197-4FF2-8CC5-7706E9E590E5}"/>
                </a:ext>
              </a:extLst>
            </p:cNvPr>
            <p:cNvSpPr/>
            <p:nvPr/>
          </p:nvSpPr>
          <p:spPr bwMode="ltGray">
            <a:xfrm>
              <a:off x="8982038" y="228338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AAB02508-4C08-4D5F-ACAB-DC4F618603F1}"/>
                </a:ext>
              </a:extLst>
            </p:cNvPr>
            <p:cNvSpPr/>
            <p:nvPr/>
          </p:nvSpPr>
          <p:spPr bwMode="ltGray">
            <a:xfrm>
              <a:off x="9220851" y="203501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F28B5ECE-AD20-4211-9EF5-6A4CACAB3D6C}"/>
                </a:ext>
              </a:extLst>
            </p:cNvPr>
            <p:cNvSpPr/>
            <p:nvPr/>
          </p:nvSpPr>
          <p:spPr bwMode="ltGray">
            <a:xfrm>
              <a:off x="9220851" y="228338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601DC780-711A-473F-86E9-FDE60671F1D1}"/>
                </a:ext>
              </a:extLst>
            </p:cNvPr>
            <p:cNvCxnSpPr>
              <a:stCxn id="385" idx="5"/>
              <a:endCxn id="388" idx="1"/>
            </p:cNvCxnSpPr>
            <p:nvPr/>
          </p:nvCxnSpPr>
          <p:spPr>
            <a:xfrm>
              <a:off x="9072484" y="2128358"/>
              <a:ext cx="163885" cy="17054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2C12F26E-0BC3-4BC8-BABD-BDD11A083322}"/>
                </a:ext>
              </a:extLst>
            </p:cNvPr>
            <p:cNvCxnSpPr>
              <a:cxnSpLocks/>
              <a:stCxn id="385" idx="4"/>
              <a:endCxn id="386" idx="0"/>
            </p:cNvCxnSpPr>
            <p:nvPr/>
          </p:nvCxnSpPr>
          <p:spPr>
            <a:xfrm>
              <a:off x="9035020" y="2143876"/>
              <a:ext cx="0" cy="13950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1DFB4E19-1DE9-4EBA-A645-C48F296A3286}"/>
                </a:ext>
              </a:extLst>
            </p:cNvPr>
            <p:cNvCxnSpPr>
              <a:cxnSpLocks/>
              <a:stCxn id="386" idx="7"/>
              <a:endCxn id="387" idx="3"/>
            </p:cNvCxnSpPr>
            <p:nvPr/>
          </p:nvCxnSpPr>
          <p:spPr>
            <a:xfrm flipV="1">
              <a:off x="9072484" y="2125456"/>
              <a:ext cx="163885" cy="17344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21933801-C5FC-4312-8E46-46C0486FD376}"/>
                </a:ext>
              </a:extLst>
            </p:cNvPr>
            <p:cNvCxnSpPr>
              <a:cxnSpLocks/>
              <a:endCxn id="387" idx="2"/>
            </p:cNvCxnSpPr>
            <p:nvPr/>
          </p:nvCxnSpPr>
          <p:spPr>
            <a:xfrm>
              <a:off x="9088002" y="2087992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22FEAE4F-2555-4BA5-8C5A-2F32A5E531AA}"/>
                </a:ext>
              </a:extLst>
            </p:cNvPr>
            <p:cNvCxnSpPr>
              <a:cxnSpLocks/>
              <a:stCxn id="386" idx="6"/>
              <a:endCxn id="388" idx="2"/>
            </p:cNvCxnSpPr>
            <p:nvPr/>
          </p:nvCxnSpPr>
          <p:spPr>
            <a:xfrm>
              <a:off x="9088002" y="2336362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9746C5B6-1A72-4249-9469-698705C9192A}"/>
                </a:ext>
              </a:extLst>
            </p:cNvPr>
            <p:cNvCxnSpPr>
              <a:cxnSpLocks/>
              <a:stCxn id="388" idx="0"/>
              <a:endCxn id="387" idx="4"/>
            </p:cNvCxnSpPr>
            <p:nvPr/>
          </p:nvCxnSpPr>
          <p:spPr>
            <a:xfrm flipV="1">
              <a:off x="9273833" y="2140974"/>
              <a:ext cx="0" cy="14240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0126C321-218B-4343-9B86-F3B46E47DD39}"/>
                </a:ext>
              </a:extLst>
            </p:cNvPr>
            <p:cNvSpPr/>
            <p:nvPr/>
          </p:nvSpPr>
          <p:spPr bwMode="ltGray">
            <a:xfrm>
              <a:off x="8084261" y="2539366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BFBC73E7-A28F-4C0E-8C3C-0723BF18FC81}"/>
                </a:ext>
              </a:extLst>
            </p:cNvPr>
            <p:cNvSpPr/>
            <p:nvPr/>
          </p:nvSpPr>
          <p:spPr bwMode="ltGray">
            <a:xfrm>
              <a:off x="8084261" y="2784834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BA368D94-4A1A-4A58-A485-B451BF8721E9}"/>
                </a:ext>
              </a:extLst>
            </p:cNvPr>
            <p:cNvSpPr/>
            <p:nvPr/>
          </p:nvSpPr>
          <p:spPr bwMode="ltGray">
            <a:xfrm>
              <a:off x="8323074" y="2536464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DD044C7A-C3C7-4D21-96F6-8989AA547F67}"/>
                </a:ext>
              </a:extLst>
            </p:cNvPr>
            <p:cNvSpPr/>
            <p:nvPr/>
          </p:nvSpPr>
          <p:spPr bwMode="ltGray">
            <a:xfrm>
              <a:off x="8323074" y="2784834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044F7C59-3462-45F9-84F5-D1D7047F24C1}"/>
                </a:ext>
              </a:extLst>
            </p:cNvPr>
            <p:cNvCxnSpPr>
              <a:stCxn id="395" idx="5"/>
              <a:endCxn id="398" idx="1"/>
            </p:cNvCxnSpPr>
            <p:nvPr/>
          </p:nvCxnSpPr>
          <p:spPr>
            <a:xfrm>
              <a:off x="8174707" y="2629812"/>
              <a:ext cx="163885" cy="17054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D1433F22-B92F-4E8D-9B72-6C8437283F65}"/>
                </a:ext>
              </a:extLst>
            </p:cNvPr>
            <p:cNvCxnSpPr>
              <a:cxnSpLocks/>
              <a:stCxn id="395" idx="4"/>
              <a:endCxn id="396" idx="0"/>
            </p:cNvCxnSpPr>
            <p:nvPr/>
          </p:nvCxnSpPr>
          <p:spPr>
            <a:xfrm>
              <a:off x="8137243" y="2645330"/>
              <a:ext cx="0" cy="13950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01" name="Straight Connector 400">
              <a:extLst>
                <a:ext uri="{FF2B5EF4-FFF2-40B4-BE49-F238E27FC236}">
                  <a16:creationId xmlns:a16="http://schemas.microsoft.com/office/drawing/2014/main" id="{F0AD6A65-548F-4F6F-9AFE-EB066790EB00}"/>
                </a:ext>
              </a:extLst>
            </p:cNvPr>
            <p:cNvCxnSpPr>
              <a:cxnSpLocks/>
              <a:stCxn id="396" idx="7"/>
              <a:endCxn id="397" idx="3"/>
            </p:cNvCxnSpPr>
            <p:nvPr/>
          </p:nvCxnSpPr>
          <p:spPr>
            <a:xfrm flipV="1">
              <a:off x="8174707" y="2626910"/>
              <a:ext cx="163885" cy="17344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20680451-A836-42E1-A7AD-A581A9A5AB6B}"/>
                </a:ext>
              </a:extLst>
            </p:cNvPr>
            <p:cNvCxnSpPr>
              <a:cxnSpLocks/>
              <a:endCxn id="397" idx="2"/>
            </p:cNvCxnSpPr>
            <p:nvPr/>
          </p:nvCxnSpPr>
          <p:spPr>
            <a:xfrm>
              <a:off x="8190225" y="2589446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03" name="Straight Connector 402">
              <a:extLst>
                <a:ext uri="{FF2B5EF4-FFF2-40B4-BE49-F238E27FC236}">
                  <a16:creationId xmlns:a16="http://schemas.microsoft.com/office/drawing/2014/main" id="{8A341C45-BB3B-4421-87D7-B1FC357BECF9}"/>
                </a:ext>
              </a:extLst>
            </p:cNvPr>
            <p:cNvCxnSpPr>
              <a:cxnSpLocks/>
              <a:stCxn id="396" idx="6"/>
              <a:endCxn id="398" idx="2"/>
            </p:cNvCxnSpPr>
            <p:nvPr/>
          </p:nvCxnSpPr>
          <p:spPr>
            <a:xfrm>
              <a:off x="8190225" y="2837816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4B49DB45-B19C-488B-ABF2-572B6CC9D967}"/>
                </a:ext>
              </a:extLst>
            </p:cNvPr>
            <p:cNvCxnSpPr>
              <a:cxnSpLocks/>
              <a:stCxn id="398" idx="0"/>
              <a:endCxn id="397" idx="4"/>
            </p:cNvCxnSpPr>
            <p:nvPr/>
          </p:nvCxnSpPr>
          <p:spPr>
            <a:xfrm flipV="1">
              <a:off x="8376056" y="2642428"/>
              <a:ext cx="0" cy="14240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FAF92085-0594-468E-A38D-08ACFCB6D501}"/>
                </a:ext>
              </a:extLst>
            </p:cNvPr>
            <p:cNvSpPr/>
            <p:nvPr/>
          </p:nvSpPr>
          <p:spPr bwMode="ltGray">
            <a:xfrm>
              <a:off x="8978922" y="2538397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69B8B055-97EB-4FB8-9E2D-518761301C9D}"/>
                </a:ext>
              </a:extLst>
            </p:cNvPr>
            <p:cNvSpPr/>
            <p:nvPr/>
          </p:nvSpPr>
          <p:spPr bwMode="ltGray">
            <a:xfrm>
              <a:off x="8978922" y="2783865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C0335083-DC29-45AD-B8C0-6E3AC16B0E8B}"/>
                </a:ext>
              </a:extLst>
            </p:cNvPr>
            <p:cNvSpPr/>
            <p:nvPr/>
          </p:nvSpPr>
          <p:spPr bwMode="ltGray">
            <a:xfrm>
              <a:off x="9217735" y="2535495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3EE6B4DA-AD67-4990-AC8A-63997C476BFF}"/>
                </a:ext>
              </a:extLst>
            </p:cNvPr>
            <p:cNvSpPr/>
            <p:nvPr/>
          </p:nvSpPr>
          <p:spPr bwMode="ltGray">
            <a:xfrm>
              <a:off x="9217735" y="2783865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cxnSp>
          <p:nvCxnSpPr>
            <p:cNvPr id="409" name="Straight Connector 408">
              <a:extLst>
                <a:ext uri="{FF2B5EF4-FFF2-40B4-BE49-F238E27FC236}">
                  <a16:creationId xmlns:a16="http://schemas.microsoft.com/office/drawing/2014/main" id="{89688E62-E50D-4676-B841-E8D03EECD588}"/>
                </a:ext>
              </a:extLst>
            </p:cNvPr>
            <p:cNvCxnSpPr>
              <a:stCxn id="405" idx="5"/>
              <a:endCxn id="408" idx="1"/>
            </p:cNvCxnSpPr>
            <p:nvPr/>
          </p:nvCxnSpPr>
          <p:spPr>
            <a:xfrm>
              <a:off x="9069368" y="2628843"/>
              <a:ext cx="163885" cy="17054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5EE7185C-DE70-4C4B-ACA5-96275CF7AB91}"/>
                </a:ext>
              </a:extLst>
            </p:cNvPr>
            <p:cNvCxnSpPr>
              <a:cxnSpLocks/>
              <a:stCxn id="405" idx="4"/>
              <a:endCxn id="406" idx="0"/>
            </p:cNvCxnSpPr>
            <p:nvPr/>
          </p:nvCxnSpPr>
          <p:spPr>
            <a:xfrm>
              <a:off x="9031904" y="2644361"/>
              <a:ext cx="0" cy="13950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A5043E26-8E0C-4F09-953D-9DB013D0201C}"/>
                </a:ext>
              </a:extLst>
            </p:cNvPr>
            <p:cNvCxnSpPr>
              <a:cxnSpLocks/>
              <a:stCxn id="406" idx="7"/>
              <a:endCxn id="407" idx="3"/>
            </p:cNvCxnSpPr>
            <p:nvPr/>
          </p:nvCxnSpPr>
          <p:spPr>
            <a:xfrm flipV="1">
              <a:off x="9069368" y="2625941"/>
              <a:ext cx="163885" cy="17344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641EE567-FD09-4893-A6A3-124B83D89BD3}"/>
                </a:ext>
              </a:extLst>
            </p:cNvPr>
            <p:cNvCxnSpPr>
              <a:cxnSpLocks/>
              <a:endCxn id="407" idx="2"/>
            </p:cNvCxnSpPr>
            <p:nvPr/>
          </p:nvCxnSpPr>
          <p:spPr>
            <a:xfrm>
              <a:off x="9084886" y="2588477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33AD66CD-BAE2-43DA-9CEE-53F677743EEB}"/>
                </a:ext>
              </a:extLst>
            </p:cNvPr>
            <p:cNvCxnSpPr>
              <a:cxnSpLocks/>
              <a:stCxn id="406" idx="6"/>
              <a:endCxn id="408" idx="2"/>
            </p:cNvCxnSpPr>
            <p:nvPr/>
          </p:nvCxnSpPr>
          <p:spPr>
            <a:xfrm>
              <a:off x="9084886" y="2836847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778C8594-BCB8-43C2-B048-565319D73A85}"/>
                </a:ext>
              </a:extLst>
            </p:cNvPr>
            <p:cNvCxnSpPr>
              <a:cxnSpLocks/>
              <a:stCxn id="408" idx="0"/>
              <a:endCxn id="407" idx="4"/>
            </p:cNvCxnSpPr>
            <p:nvPr/>
          </p:nvCxnSpPr>
          <p:spPr>
            <a:xfrm flipV="1">
              <a:off x="9270717" y="2641459"/>
              <a:ext cx="0" cy="14240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0B8AE002-55E9-49AB-8ACF-934523EC35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6580" y="1863992"/>
              <a:ext cx="260974" cy="181742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074AC9E5-5DC3-4EC0-BCC7-1CBEF7112F57}"/>
                </a:ext>
              </a:extLst>
            </p:cNvPr>
            <p:cNvCxnSpPr>
              <a:cxnSpLocks/>
            </p:cNvCxnSpPr>
            <p:nvPr/>
          </p:nvCxnSpPr>
          <p:spPr>
            <a:xfrm>
              <a:off x="8858447" y="1859992"/>
              <a:ext cx="288209" cy="184263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3F694C43-6663-493B-82C2-A11FE21996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9860" y="2044257"/>
              <a:ext cx="201035" cy="612598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55D28216-0D10-466D-AB5C-A70DA60309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20586" y="2044258"/>
              <a:ext cx="236690" cy="627408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9EEFB83E-2FAD-4FDA-8446-04F7A381EB3C}"/>
                </a:ext>
              </a:extLst>
            </p:cNvPr>
            <p:cNvCxnSpPr>
              <a:cxnSpLocks/>
            </p:cNvCxnSpPr>
            <p:nvPr/>
          </p:nvCxnSpPr>
          <p:spPr>
            <a:xfrm>
              <a:off x="8273701" y="2924217"/>
              <a:ext cx="221397" cy="163631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767852B8-96C5-4813-90B5-E57458C22E7D}"/>
                </a:ext>
              </a:extLst>
            </p:cNvPr>
            <p:cNvCxnSpPr>
              <a:cxnSpLocks/>
            </p:cNvCxnSpPr>
            <p:nvPr/>
          </p:nvCxnSpPr>
          <p:spPr>
            <a:xfrm>
              <a:off x="8693055" y="2054109"/>
              <a:ext cx="6821" cy="848935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87A5CCFC-D8B3-4111-9F29-2BEDD23C94C9}"/>
                </a:ext>
              </a:extLst>
            </p:cNvPr>
            <p:cNvCxnSpPr>
              <a:cxnSpLocks/>
            </p:cNvCxnSpPr>
            <p:nvPr/>
          </p:nvCxnSpPr>
          <p:spPr>
            <a:xfrm>
              <a:off x="8414994" y="2160739"/>
              <a:ext cx="587557" cy="1693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22" name="Straight Connector 421">
              <a:extLst>
                <a:ext uri="{FF2B5EF4-FFF2-40B4-BE49-F238E27FC236}">
                  <a16:creationId xmlns:a16="http://schemas.microsoft.com/office/drawing/2014/main" id="{9CA2881E-2C73-40FD-A54F-D764B17498A6}"/>
                </a:ext>
              </a:extLst>
            </p:cNvPr>
            <p:cNvCxnSpPr>
              <a:cxnSpLocks/>
            </p:cNvCxnSpPr>
            <p:nvPr/>
          </p:nvCxnSpPr>
          <p:spPr>
            <a:xfrm>
              <a:off x="8430131" y="2215273"/>
              <a:ext cx="506018" cy="492532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E1B1CF09-FB78-4051-B3D4-1C5E02C886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1507" y="2206391"/>
              <a:ext cx="523800" cy="497506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59E31BD0-55D6-455F-91AC-A461DB2FF207}"/>
                </a:ext>
              </a:extLst>
            </p:cNvPr>
            <p:cNvSpPr/>
            <p:nvPr/>
          </p:nvSpPr>
          <p:spPr bwMode="ltGray">
            <a:xfrm>
              <a:off x="8530860" y="291758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0DD0DBA5-B4C3-4D6A-8B1E-F39DB8457D0F}"/>
                </a:ext>
              </a:extLst>
            </p:cNvPr>
            <p:cNvSpPr/>
            <p:nvPr/>
          </p:nvSpPr>
          <p:spPr bwMode="ltGray">
            <a:xfrm>
              <a:off x="8530860" y="3163048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51C53CA5-7A9C-475C-9994-B00B41670ADF}"/>
                </a:ext>
              </a:extLst>
            </p:cNvPr>
            <p:cNvSpPr/>
            <p:nvPr/>
          </p:nvSpPr>
          <p:spPr bwMode="ltGray">
            <a:xfrm>
              <a:off x="8769673" y="2914678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228EC540-3C56-4A07-90C8-F44319D5D1E6}"/>
                </a:ext>
              </a:extLst>
            </p:cNvPr>
            <p:cNvSpPr/>
            <p:nvPr/>
          </p:nvSpPr>
          <p:spPr bwMode="ltGray">
            <a:xfrm>
              <a:off x="8769673" y="3163048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endParaRPr lang="en-US" sz="1463" ker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"/>
              </a:endParaRPr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078942C7-F0B7-4469-8B46-50657E22D903}"/>
                </a:ext>
              </a:extLst>
            </p:cNvPr>
            <p:cNvCxnSpPr>
              <a:stCxn id="424" idx="5"/>
              <a:endCxn id="427" idx="1"/>
            </p:cNvCxnSpPr>
            <p:nvPr/>
          </p:nvCxnSpPr>
          <p:spPr>
            <a:xfrm>
              <a:off x="8621306" y="3008026"/>
              <a:ext cx="163885" cy="17054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3FC0946E-01DF-432E-9B87-6F79BB7E15ED}"/>
                </a:ext>
              </a:extLst>
            </p:cNvPr>
            <p:cNvCxnSpPr>
              <a:cxnSpLocks/>
              <a:stCxn id="424" idx="4"/>
              <a:endCxn id="425" idx="0"/>
            </p:cNvCxnSpPr>
            <p:nvPr/>
          </p:nvCxnSpPr>
          <p:spPr>
            <a:xfrm>
              <a:off x="8583842" y="3023544"/>
              <a:ext cx="0" cy="139504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0B09A047-E757-4FF0-9C51-2B31700E04DE}"/>
                </a:ext>
              </a:extLst>
            </p:cNvPr>
            <p:cNvCxnSpPr>
              <a:cxnSpLocks/>
              <a:stCxn id="425" idx="7"/>
              <a:endCxn id="426" idx="3"/>
            </p:cNvCxnSpPr>
            <p:nvPr/>
          </p:nvCxnSpPr>
          <p:spPr>
            <a:xfrm flipV="1">
              <a:off x="8621306" y="3005124"/>
              <a:ext cx="163885" cy="173442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43D6E12A-F492-4E75-8C4F-0B505714DF2E}"/>
                </a:ext>
              </a:extLst>
            </p:cNvPr>
            <p:cNvCxnSpPr>
              <a:cxnSpLocks/>
              <a:endCxn id="426" idx="2"/>
            </p:cNvCxnSpPr>
            <p:nvPr/>
          </p:nvCxnSpPr>
          <p:spPr>
            <a:xfrm>
              <a:off x="8636824" y="2967660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E52A2DF8-A15F-4598-9E72-FA49A2C6CD8C}"/>
                </a:ext>
              </a:extLst>
            </p:cNvPr>
            <p:cNvCxnSpPr>
              <a:cxnSpLocks/>
              <a:stCxn id="425" idx="6"/>
              <a:endCxn id="427" idx="2"/>
            </p:cNvCxnSpPr>
            <p:nvPr/>
          </p:nvCxnSpPr>
          <p:spPr>
            <a:xfrm>
              <a:off x="8636824" y="3216030"/>
              <a:ext cx="132849" cy="0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2147C3DB-5917-405F-AF65-2856FC1AFF22}"/>
                </a:ext>
              </a:extLst>
            </p:cNvPr>
            <p:cNvCxnSpPr>
              <a:cxnSpLocks/>
              <a:stCxn id="427" idx="0"/>
              <a:endCxn id="426" idx="4"/>
            </p:cNvCxnSpPr>
            <p:nvPr/>
          </p:nvCxnSpPr>
          <p:spPr>
            <a:xfrm flipV="1">
              <a:off x="8822655" y="3020642"/>
              <a:ext cx="0" cy="142406"/>
            </a:xfrm>
            <a:prstGeom prst="lin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08B312FB-198A-4888-AE97-91C31E3D728F}"/>
                </a:ext>
              </a:extLst>
            </p:cNvPr>
            <p:cNvCxnSpPr>
              <a:cxnSpLocks/>
            </p:cNvCxnSpPr>
            <p:nvPr/>
          </p:nvCxnSpPr>
          <p:spPr>
            <a:xfrm>
              <a:off x="8256649" y="2370112"/>
              <a:ext cx="0" cy="162174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3570AC28-1104-4600-A0C7-4DF5525BAE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6907" y="2915663"/>
              <a:ext cx="185673" cy="175838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268E9A50-C5C2-46D3-BC6D-4D28823A1CBF}"/>
                </a:ext>
              </a:extLst>
            </p:cNvPr>
            <p:cNvCxnSpPr>
              <a:cxnSpLocks/>
            </p:cNvCxnSpPr>
            <p:nvPr/>
          </p:nvCxnSpPr>
          <p:spPr>
            <a:xfrm>
              <a:off x="9151310" y="2370112"/>
              <a:ext cx="0" cy="162174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20343898-EEB9-4D9B-9832-3897CE5505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8018" y="2262667"/>
              <a:ext cx="229507" cy="633604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6FABFD5E-98D6-4A6A-A8E6-C52308C02CBC}"/>
                </a:ext>
              </a:extLst>
            </p:cNvPr>
            <p:cNvCxnSpPr>
              <a:cxnSpLocks/>
            </p:cNvCxnSpPr>
            <p:nvPr/>
          </p:nvCxnSpPr>
          <p:spPr>
            <a:xfrm>
              <a:off x="8439365" y="2258881"/>
              <a:ext cx="222811" cy="637390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38FEC976-4206-4D53-B070-623A3EC6F8CF}"/>
                </a:ext>
              </a:extLst>
            </p:cNvPr>
            <p:cNvCxnSpPr>
              <a:cxnSpLocks/>
            </p:cNvCxnSpPr>
            <p:nvPr/>
          </p:nvCxnSpPr>
          <p:spPr>
            <a:xfrm>
              <a:off x="8414994" y="2740209"/>
              <a:ext cx="587557" cy="1693"/>
            </a:xfrm>
            <a:prstGeom prst="line">
              <a:avLst/>
            </a:prstGeom>
            <a:noFill/>
            <a:ln w="19050" cap="flat" cmpd="sng" algn="ctr">
              <a:solidFill>
                <a:srgbClr val="FF83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445" name="TextBox 444">
            <a:extLst>
              <a:ext uri="{FF2B5EF4-FFF2-40B4-BE49-F238E27FC236}">
                <a16:creationId xmlns:a16="http://schemas.microsoft.com/office/drawing/2014/main" id="{5E89034C-1F29-497B-A944-B8BB5BCE6F30}"/>
              </a:ext>
            </a:extLst>
          </p:cNvPr>
          <p:cNvSpPr txBox="1"/>
          <p:nvPr/>
        </p:nvSpPr>
        <p:spPr>
          <a:xfrm>
            <a:off x="411587" y="2498473"/>
            <a:ext cx="1277564" cy="44550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050" dirty="0">
                <a:solidFill>
                  <a:prstClr val="black"/>
                </a:solidFill>
                <a:latin typeface="+mj-lt"/>
              </a:rPr>
              <a:t>Bundle Size =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537769-3516-1489-0AFA-6774B418EB55}"/>
              </a:ext>
            </a:extLst>
          </p:cNvPr>
          <p:cNvGrpSpPr/>
          <p:nvPr/>
        </p:nvGrpSpPr>
        <p:grpSpPr>
          <a:xfrm>
            <a:off x="5716620" y="4023256"/>
            <a:ext cx="2399755" cy="2062248"/>
            <a:chOff x="5772465" y="4014539"/>
            <a:chExt cx="2399755" cy="2062248"/>
          </a:xfrm>
        </p:grpSpPr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63E5468F-85AE-4F73-94AA-473E735482ED}"/>
                </a:ext>
              </a:extLst>
            </p:cNvPr>
            <p:cNvSpPr/>
            <p:nvPr/>
          </p:nvSpPr>
          <p:spPr bwMode="ltGray">
            <a:xfrm>
              <a:off x="7091712" y="4830139"/>
              <a:ext cx="1080508" cy="198252"/>
            </a:xfrm>
            <a:prstGeom prst="rect">
              <a:avLst/>
            </a:prstGeom>
            <a:solidFill>
              <a:srgbClr val="FFC0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r>
                <a:rPr lang="en-US" sz="975" b="1" kern="0">
                  <a:solidFill>
                    <a:prstClr val="black"/>
                  </a:solidFill>
                  <a:latin typeface="MetricHPE"/>
                </a:rPr>
                <a:t>2 x Edge Switch</a:t>
              </a: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FD7FCFAA-D97E-4122-8204-B26414E9517E}"/>
                </a:ext>
              </a:extLst>
            </p:cNvPr>
            <p:cNvSpPr/>
            <p:nvPr/>
          </p:nvSpPr>
          <p:spPr bwMode="ltGray">
            <a:xfrm>
              <a:off x="7046891" y="4884241"/>
              <a:ext cx="1080508" cy="198252"/>
            </a:xfrm>
            <a:prstGeom prst="rect">
              <a:avLst/>
            </a:prstGeom>
            <a:solidFill>
              <a:srgbClr val="FFC0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r>
                <a:rPr lang="en-US" sz="975" b="1" kern="0" dirty="0">
                  <a:solidFill>
                    <a:prstClr val="black"/>
                  </a:solidFill>
                  <a:latin typeface="MetricHPE"/>
                </a:rPr>
                <a:t>2 x Edge Switch</a:t>
              </a:r>
            </a:p>
          </p:txBody>
        </p: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3AF8B294-D7B0-4381-96D0-79FD9ABB965B}"/>
                </a:ext>
              </a:extLst>
            </p:cNvPr>
            <p:cNvCxnSpPr>
              <a:cxnSpLocks/>
            </p:cNvCxnSpPr>
            <p:nvPr/>
          </p:nvCxnSpPr>
          <p:spPr>
            <a:xfrm>
              <a:off x="7565561" y="4039487"/>
              <a:ext cx="1" cy="842854"/>
            </a:xfrm>
            <a:prstGeom prst="line">
              <a:avLst/>
            </a:prstGeom>
            <a:noFill/>
            <a:ln w="57150" cap="flat" cmpd="sng" algn="ctr">
              <a:solidFill>
                <a:srgbClr val="0D5265"/>
              </a:solidFill>
              <a:prstDash val="solid"/>
              <a:miter lim="800000"/>
            </a:ln>
            <a:effectLst/>
          </p:spPr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B04DF8B5-3EB6-49D8-83AF-475F39EB7815}"/>
                </a:ext>
              </a:extLst>
            </p:cNvPr>
            <p:cNvCxnSpPr>
              <a:cxnSpLocks/>
            </p:cNvCxnSpPr>
            <p:nvPr/>
          </p:nvCxnSpPr>
          <p:spPr>
            <a:xfrm>
              <a:off x="7563417" y="5079818"/>
              <a:ext cx="1" cy="398319"/>
            </a:xfrm>
            <a:prstGeom prst="line">
              <a:avLst/>
            </a:prstGeom>
            <a:noFill/>
            <a:ln w="57150" cap="flat" cmpd="sng" algn="ctr">
              <a:solidFill>
                <a:srgbClr val="0D5265"/>
              </a:solidFill>
              <a:prstDash val="solid"/>
              <a:miter lim="800000"/>
            </a:ln>
            <a:effectLst/>
          </p:spPr>
        </p:cxn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8A4D9858-6221-49AF-99AB-FD20C6629A3E}"/>
                </a:ext>
              </a:extLst>
            </p:cNvPr>
            <p:cNvSpPr/>
            <p:nvPr/>
          </p:nvSpPr>
          <p:spPr bwMode="ltGray">
            <a:xfrm>
              <a:off x="6935748" y="5481938"/>
              <a:ext cx="1176322" cy="594849"/>
            </a:xfrm>
            <a:prstGeom prst="rect">
              <a:avLst/>
            </a:prstGeom>
            <a:solidFill>
              <a:srgbClr val="7FF9E2">
                <a:lumMod val="75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74295" tIns="37148" rIns="74295" bIns="37148" rtlCol="0" anchor="ctr"/>
            <a:lstStyle/>
            <a:p>
              <a:pPr algn="ctr" defTabSz="742950">
                <a:defRPr/>
              </a:pPr>
              <a:r>
                <a:rPr lang="en-AU" sz="1138" b="1" kern="0">
                  <a:solidFill>
                    <a:srgbClr val="000000"/>
                  </a:solidFill>
                  <a:latin typeface="MetricHPE"/>
                </a:rPr>
                <a:t>HCI</a:t>
              </a:r>
              <a:br>
                <a:rPr lang="en-AU" sz="1138" b="1" kern="0">
                  <a:solidFill>
                    <a:srgbClr val="000000"/>
                  </a:solidFill>
                  <a:latin typeface="MetricHPE"/>
                </a:rPr>
              </a:br>
              <a:r>
                <a:rPr lang="en-AU" sz="1138" b="1" kern="0">
                  <a:solidFill>
                    <a:srgbClr val="000000"/>
                  </a:solidFill>
                  <a:latin typeface="MetricHPE"/>
                </a:rPr>
                <a:t>(Altair)</a:t>
              </a: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6A74AE86-3AED-4374-B8C6-E414FA1CEEFC}"/>
                </a:ext>
              </a:extLst>
            </p:cNvPr>
            <p:cNvSpPr/>
            <p:nvPr/>
          </p:nvSpPr>
          <p:spPr bwMode="ltGray">
            <a:xfrm>
              <a:off x="5772465" y="5481938"/>
              <a:ext cx="1176322" cy="594849"/>
            </a:xfrm>
            <a:prstGeom prst="rect">
              <a:avLst/>
            </a:prstGeom>
            <a:solidFill>
              <a:srgbClr val="7FF9E2">
                <a:lumMod val="75000"/>
              </a:srgbClr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74295" tIns="37148" rIns="74295" bIns="37148" rtlCol="0" anchor="ctr"/>
            <a:lstStyle/>
            <a:p>
              <a:pPr algn="ctr" defTabSz="742950">
                <a:defRPr/>
              </a:pPr>
              <a:r>
                <a:rPr lang="en-AU" sz="1138" b="1" kern="0">
                  <a:solidFill>
                    <a:srgbClr val="000000"/>
                  </a:solidFill>
                  <a:latin typeface="MetricHPE"/>
                </a:rPr>
                <a:t>HCI</a:t>
              </a:r>
              <a:br>
                <a:rPr lang="en-AU" sz="1138" b="1" kern="0">
                  <a:solidFill>
                    <a:srgbClr val="000000"/>
                  </a:solidFill>
                  <a:latin typeface="MetricHPE"/>
                </a:rPr>
              </a:br>
              <a:r>
                <a:rPr lang="en-AU" sz="1138" b="1" kern="0">
                  <a:solidFill>
                    <a:srgbClr val="000000"/>
                  </a:solidFill>
                  <a:latin typeface="MetricHPE"/>
                </a:rPr>
                <a:t>(DMZ)</a:t>
              </a: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D2E1D881-FDF9-4F04-9996-3E8251913A63}"/>
                </a:ext>
              </a:extLst>
            </p:cNvPr>
            <p:cNvSpPr/>
            <p:nvPr/>
          </p:nvSpPr>
          <p:spPr bwMode="ltGray">
            <a:xfrm>
              <a:off x="5845496" y="4863131"/>
              <a:ext cx="1080508" cy="198252"/>
            </a:xfrm>
            <a:prstGeom prst="rect">
              <a:avLst/>
            </a:prstGeom>
            <a:solidFill>
              <a:srgbClr val="FFC000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742950">
                <a:defRPr/>
              </a:pPr>
              <a:r>
                <a:rPr lang="en-US" sz="975" b="1" kern="0" dirty="0">
                  <a:solidFill>
                    <a:prstClr val="black"/>
                  </a:solidFill>
                  <a:latin typeface="MetricHPE"/>
                </a:rPr>
                <a:t>1 x Edge Switch</a:t>
              </a:r>
            </a:p>
          </p:txBody>
        </p:sp>
        <p:cxnSp>
          <p:nvCxnSpPr>
            <p:cNvPr id="448" name="Straight Connector 447">
              <a:extLst>
                <a:ext uri="{FF2B5EF4-FFF2-40B4-BE49-F238E27FC236}">
                  <a16:creationId xmlns:a16="http://schemas.microsoft.com/office/drawing/2014/main" id="{7DDB46FE-ED53-4AFD-B2B0-82156EE0CA64}"/>
                </a:ext>
              </a:extLst>
            </p:cNvPr>
            <p:cNvCxnSpPr>
              <a:cxnSpLocks/>
            </p:cNvCxnSpPr>
            <p:nvPr/>
          </p:nvCxnSpPr>
          <p:spPr>
            <a:xfrm>
              <a:off x="6356031" y="5067121"/>
              <a:ext cx="1" cy="398319"/>
            </a:xfrm>
            <a:prstGeom prst="line">
              <a:avLst/>
            </a:prstGeom>
            <a:noFill/>
            <a:ln w="57150" cap="flat" cmpd="sng" algn="ctr">
              <a:solidFill>
                <a:srgbClr val="0D5265"/>
              </a:solidFill>
              <a:prstDash val="solid"/>
              <a:miter lim="800000"/>
            </a:ln>
            <a:effectLst/>
          </p:spPr>
        </p:cxnSp>
        <p:cxnSp>
          <p:nvCxnSpPr>
            <p:cNvPr id="449" name="Straight Connector 448">
              <a:extLst>
                <a:ext uri="{FF2B5EF4-FFF2-40B4-BE49-F238E27FC236}">
                  <a16:creationId xmlns:a16="http://schemas.microsoft.com/office/drawing/2014/main" id="{54C9A11B-F2E1-406D-A077-4F7E48F4A25F}"/>
                </a:ext>
              </a:extLst>
            </p:cNvPr>
            <p:cNvCxnSpPr>
              <a:cxnSpLocks/>
            </p:cNvCxnSpPr>
            <p:nvPr/>
          </p:nvCxnSpPr>
          <p:spPr>
            <a:xfrm>
              <a:off x="6359981" y="4014539"/>
              <a:ext cx="1" cy="842854"/>
            </a:xfrm>
            <a:prstGeom prst="line">
              <a:avLst/>
            </a:prstGeom>
            <a:noFill/>
            <a:ln w="57150" cap="flat" cmpd="sng" algn="ctr">
              <a:solidFill>
                <a:srgbClr val="0D5265"/>
              </a:solidFill>
              <a:prstDash val="solid"/>
              <a:miter lim="800000"/>
            </a:ln>
            <a:effectLst/>
          </p:spPr>
        </p:cxnSp>
      </p:grpSp>
      <p:sp>
        <p:nvSpPr>
          <p:cNvPr id="452" name="Rectangle 451">
            <a:extLst>
              <a:ext uri="{FF2B5EF4-FFF2-40B4-BE49-F238E27FC236}">
                <a16:creationId xmlns:a16="http://schemas.microsoft.com/office/drawing/2014/main" id="{65ACE61A-A100-441C-BCB2-E0C91E86C2C1}"/>
              </a:ext>
            </a:extLst>
          </p:cNvPr>
          <p:cNvSpPr/>
          <p:nvPr/>
        </p:nvSpPr>
        <p:spPr>
          <a:xfrm>
            <a:off x="8232286" y="1098996"/>
            <a:ext cx="1574300" cy="5086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975" dirty="0">
                <a:solidFill>
                  <a:prstClr val="black"/>
                </a:solidFill>
              </a:rPr>
              <a:t>Injection ports -282</a:t>
            </a:r>
            <a:br>
              <a:rPr lang="en-US" sz="975" dirty="0">
                <a:solidFill>
                  <a:prstClr val="black"/>
                </a:solidFill>
              </a:rPr>
            </a:br>
            <a:r>
              <a:rPr lang="en-US" sz="975" dirty="0">
                <a:solidFill>
                  <a:prstClr val="black"/>
                </a:solidFill>
              </a:rPr>
              <a:t>Injection b/w – 7.05TB/s</a:t>
            </a:r>
            <a:br>
              <a:rPr lang="en-US" sz="975" dirty="0">
                <a:solidFill>
                  <a:prstClr val="black"/>
                </a:solidFill>
              </a:rPr>
            </a:br>
            <a:r>
              <a:rPr lang="en-US" sz="975" dirty="0">
                <a:solidFill>
                  <a:prstClr val="black"/>
                </a:solidFill>
              </a:rPr>
              <a:t>Global b/w – 3.6TB/s</a:t>
            </a:r>
            <a:br>
              <a:rPr lang="en-US" sz="975" dirty="0">
                <a:solidFill>
                  <a:prstClr val="black"/>
                </a:solidFill>
              </a:rPr>
            </a:br>
            <a:r>
              <a:rPr lang="en-US" sz="975" dirty="0">
                <a:solidFill>
                  <a:prstClr val="black"/>
                </a:solidFill>
              </a:rPr>
              <a:t>&gt;50% global b/w taper</a:t>
            </a:r>
            <a:br>
              <a:rPr lang="en-US" sz="975" dirty="0">
                <a:solidFill>
                  <a:prstClr val="black"/>
                </a:solidFill>
              </a:rPr>
            </a:br>
            <a:r>
              <a:rPr lang="en-US" sz="975" dirty="0">
                <a:solidFill>
                  <a:prstClr val="black"/>
                </a:solidFill>
              </a:rPr>
              <a:t>Bundle size = 2</a:t>
            </a: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975" dirty="0">
                <a:solidFill>
                  <a:prstClr val="black"/>
                </a:solidFill>
              </a:rPr>
              <a:t>Login, Viz, Specialized Compute are in 1 row. </a:t>
            </a:r>
            <a:br>
              <a:rPr lang="en-US" sz="975" dirty="0">
                <a:solidFill>
                  <a:prstClr val="black"/>
                </a:solidFill>
              </a:rPr>
            </a:br>
            <a:r>
              <a:rPr lang="en-US" sz="975" b="1" dirty="0">
                <a:solidFill>
                  <a:prstClr val="black"/>
                </a:solidFill>
              </a:rPr>
              <a:t>2 groups of switches.</a:t>
            </a: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975" dirty="0">
                <a:solidFill>
                  <a:prstClr val="black"/>
                </a:solidFill>
              </a:rPr>
              <a:t>Storage is in a 2</a:t>
            </a:r>
            <a:r>
              <a:rPr lang="en-US" sz="975" baseline="30000" dirty="0">
                <a:solidFill>
                  <a:prstClr val="black"/>
                </a:solidFill>
              </a:rPr>
              <a:t>nd</a:t>
            </a:r>
            <a:r>
              <a:rPr lang="en-US" sz="975" dirty="0">
                <a:solidFill>
                  <a:prstClr val="black"/>
                </a:solidFill>
              </a:rPr>
              <a:t> rack row.</a:t>
            </a:r>
            <a:br>
              <a:rPr lang="en-US" sz="975" dirty="0">
                <a:solidFill>
                  <a:prstClr val="black"/>
                </a:solidFill>
              </a:rPr>
            </a:br>
            <a:r>
              <a:rPr lang="en-US" sz="975" b="1" dirty="0">
                <a:solidFill>
                  <a:prstClr val="black"/>
                </a:solidFill>
              </a:rPr>
              <a:t>4 groups of switches.</a:t>
            </a: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b="1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975" dirty="0">
                <a:solidFill>
                  <a:prstClr val="black"/>
                </a:solidFill>
              </a:rPr>
              <a:t>HCI access to Slingshot via Edge Switches</a:t>
            </a:r>
          </a:p>
          <a:p>
            <a:pPr>
              <a:lnSpc>
                <a:spcPct val="90000"/>
              </a:lnSpc>
              <a:spcBef>
                <a:spcPts val="325"/>
              </a:spcBef>
              <a:defRPr/>
            </a:pPr>
            <a:endParaRPr lang="en-US" sz="975" dirty="0">
              <a:solidFill>
                <a:prstClr val="black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212D89-0F37-A356-D1D3-D5C8FEC5882A}"/>
              </a:ext>
            </a:extLst>
          </p:cNvPr>
          <p:cNvGrpSpPr/>
          <p:nvPr/>
        </p:nvGrpSpPr>
        <p:grpSpPr>
          <a:xfrm>
            <a:off x="4583980" y="3228535"/>
            <a:ext cx="1117409" cy="794721"/>
            <a:chOff x="4601232" y="3228535"/>
            <a:chExt cx="1117409" cy="794721"/>
          </a:xfrm>
        </p:grpSpPr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01C50E2D-F8C3-464C-80CB-64478C5115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2324" y="3228535"/>
              <a:ext cx="773120" cy="0"/>
            </a:xfrm>
            <a:prstGeom prst="line">
              <a:avLst/>
            </a:prstGeom>
            <a:noFill/>
            <a:ln w="57150" cap="flat" cmpd="sng" algn="ctr">
              <a:solidFill>
                <a:srgbClr val="0D5265"/>
              </a:solidFill>
              <a:prstDash val="solid"/>
              <a:miter lim="800000"/>
            </a:ln>
            <a:effectLst/>
          </p:spPr>
        </p:cxnSp>
        <p:sp>
          <p:nvSpPr>
            <p:cNvPr id="454" name="TextBox 453">
              <a:extLst>
                <a:ext uri="{FF2B5EF4-FFF2-40B4-BE49-F238E27FC236}">
                  <a16:creationId xmlns:a16="http://schemas.microsoft.com/office/drawing/2014/main" id="{D23881CB-F96E-4359-A284-366DDFE2E5F4}"/>
                </a:ext>
              </a:extLst>
            </p:cNvPr>
            <p:cNvSpPr txBox="1"/>
            <p:nvPr/>
          </p:nvSpPr>
          <p:spPr>
            <a:xfrm>
              <a:off x="4601232" y="3307675"/>
              <a:ext cx="1117409" cy="715581"/>
            </a:xfrm>
            <a:prstGeom prst="rect">
              <a:avLst/>
            </a:prstGeom>
            <a:noFill/>
            <a:ln w="57150">
              <a:noFill/>
              <a:miter lim="800000"/>
            </a:ln>
          </p:spPr>
          <p:txBody>
            <a:bodyPr wrap="square" lIns="148590" tIns="148590" rIns="148590" bIns="14859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325"/>
                </a:spcBef>
                <a:defRPr/>
              </a:pPr>
              <a:r>
                <a:rPr lang="en-US" sz="1000" b="1" dirty="0">
                  <a:solidFill>
                    <a:prstClr val="black"/>
                  </a:solidFill>
                  <a:latin typeface="+mj-lt"/>
                </a:rPr>
                <a:t>Bundle Size =4</a:t>
              </a:r>
              <a:br>
                <a:rPr lang="en-US" sz="1000" b="1" dirty="0">
                  <a:solidFill>
                    <a:prstClr val="black"/>
                  </a:solidFill>
                  <a:latin typeface="+mj-lt"/>
                </a:rPr>
              </a:br>
              <a:r>
                <a:rPr lang="en-US" sz="1000" b="1" dirty="0">
                  <a:solidFill>
                    <a:prstClr val="black"/>
                  </a:solidFill>
                  <a:latin typeface="+mj-lt"/>
                </a:rPr>
                <a:t>2.4 TB/s</a:t>
              </a:r>
            </a:p>
          </p:txBody>
        </p:sp>
      </p:grpSp>
      <p:sp>
        <p:nvSpPr>
          <p:cNvPr id="116" name="Title 1">
            <a:extLst>
              <a:ext uri="{FF2B5EF4-FFF2-40B4-BE49-F238E27FC236}">
                <a16:creationId xmlns:a16="http://schemas.microsoft.com/office/drawing/2014/main" id="{0B40C292-E653-331D-6829-34730A408CF5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HPC| Slingshot Design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3D9AFD-2ED3-476D-7067-D8E4EADC78FB}"/>
              </a:ext>
            </a:extLst>
          </p:cNvPr>
          <p:cNvSpPr txBox="1"/>
          <p:nvPr/>
        </p:nvSpPr>
        <p:spPr>
          <a:xfrm>
            <a:off x="6282282" y="6185388"/>
            <a:ext cx="1238249" cy="521681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algn="ctr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600" b="1" dirty="0">
                <a:solidFill>
                  <a:prstClr val="black"/>
                </a:solidFill>
                <a:latin typeface="+mj-lt"/>
              </a:rPr>
              <a:t>Area B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6C706FD-19B3-82EA-1041-71F46792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10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D98D-79B0-0038-C3D6-3A563FC522EE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b="0" dirty="0"/>
              <a:t>Slingshot Fabric with HPE Cray EX Cabinet (Group)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4EC07D-8FB7-8760-9A6A-7F27753B2C52}"/>
              </a:ext>
            </a:extLst>
          </p:cNvPr>
          <p:cNvGrpSpPr/>
          <p:nvPr/>
        </p:nvGrpSpPr>
        <p:grpSpPr>
          <a:xfrm>
            <a:off x="1383437" y="999460"/>
            <a:ext cx="6831483" cy="5228721"/>
            <a:chOff x="1383437" y="999460"/>
            <a:chExt cx="6831483" cy="52287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C598CA6-21CE-720B-8952-F7A2E520F31F}"/>
                </a:ext>
              </a:extLst>
            </p:cNvPr>
            <p:cNvGrpSpPr/>
            <p:nvPr/>
          </p:nvGrpSpPr>
          <p:grpSpPr>
            <a:xfrm>
              <a:off x="1383437" y="999460"/>
              <a:ext cx="6831483" cy="4639193"/>
              <a:chOff x="1383437" y="999460"/>
              <a:chExt cx="6831483" cy="463919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923CE15-E129-42F6-019F-2D5AB5B11EFE}"/>
                  </a:ext>
                </a:extLst>
              </p:cNvPr>
              <p:cNvGrpSpPr/>
              <p:nvPr/>
            </p:nvGrpSpPr>
            <p:grpSpPr>
              <a:xfrm>
                <a:off x="1860698" y="999460"/>
                <a:ext cx="6354222" cy="4639193"/>
                <a:chOff x="1860698" y="999460"/>
                <a:chExt cx="6354222" cy="4639193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5F33CA8-5B59-6F68-99FD-AF6B7DB616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58649" y="1219347"/>
                  <a:ext cx="5756271" cy="4419306"/>
                </a:xfrm>
                <a:prstGeom prst="rect">
                  <a:avLst/>
                </a:prstGeom>
              </p:spPr>
            </p:pic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E3F7FB5-309B-278E-286C-55AA6B689BD9}"/>
                    </a:ext>
                  </a:extLst>
                </p:cNvPr>
                <p:cNvSpPr/>
                <p:nvPr/>
              </p:nvSpPr>
              <p:spPr>
                <a:xfrm>
                  <a:off x="1860698" y="999460"/>
                  <a:ext cx="3540642" cy="4270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12FE542-8BEF-FBFB-7F71-1F1718EFC8B6}"/>
                    </a:ext>
                  </a:extLst>
                </p:cNvPr>
                <p:cNvSpPr/>
                <p:nvPr/>
              </p:nvSpPr>
              <p:spPr>
                <a:xfrm>
                  <a:off x="2458649" y="1684284"/>
                  <a:ext cx="547166" cy="2922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621A95-C39F-9DFE-E104-3111F532A9A2}"/>
                  </a:ext>
                </a:extLst>
              </p:cNvPr>
              <p:cNvSpPr txBox="1"/>
              <p:nvPr/>
            </p:nvSpPr>
            <p:spPr>
              <a:xfrm>
                <a:off x="1383437" y="1911129"/>
                <a:ext cx="2639983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16x CPU nodes</a:t>
                </a:r>
              </a:p>
              <a:p>
                <a:r>
                  <a:rPr lang="en-SG" dirty="0"/>
                  <a:t>w/ single-rail 100 Gbps</a:t>
                </a:r>
                <a:endParaRPr lang="en-GB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205CD3-4A12-DC21-B06C-F0F2763CB7A7}"/>
                  </a:ext>
                </a:extLst>
              </p:cNvPr>
              <p:cNvSpPr txBox="1"/>
              <p:nvPr/>
            </p:nvSpPr>
            <p:spPr>
              <a:xfrm>
                <a:off x="1383437" y="2785952"/>
                <a:ext cx="244525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8x GPU nodes</a:t>
                </a:r>
              </a:p>
              <a:p>
                <a:r>
                  <a:rPr lang="en-SG" dirty="0"/>
                  <a:t>w/ dual-rail 100 Gbps</a:t>
                </a:r>
                <a:endParaRPr lang="en-GB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0142BC-113E-6E99-3E8B-0043B821ED08}"/>
                  </a:ext>
                </a:extLst>
              </p:cNvPr>
              <p:cNvSpPr txBox="1"/>
              <p:nvPr/>
            </p:nvSpPr>
            <p:spPr>
              <a:xfrm>
                <a:off x="1383437" y="4038014"/>
                <a:ext cx="244525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SG" dirty="0"/>
                  <a:t>400 Gbps-per link</a:t>
                </a:r>
                <a:endParaRPr lang="en-GB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DA9108-BE15-5256-1C85-2C234FF540FA}"/>
                </a:ext>
              </a:extLst>
            </p:cNvPr>
            <p:cNvSpPr txBox="1"/>
            <p:nvPr/>
          </p:nvSpPr>
          <p:spPr>
            <a:xfrm>
              <a:off x="5291192" y="5458740"/>
              <a:ext cx="1335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3200" dirty="0"/>
                <a:t>Group</a:t>
              </a:r>
            </a:p>
            <a:p>
              <a:pPr algn="ctr"/>
              <a:r>
                <a:rPr lang="en-SG" sz="1100" dirty="0"/>
                <a:t>(Cabinet)</a:t>
              </a:r>
              <a:endParaRPr lang="en-GB" sz="3200" dirty="0"/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B14C301-85A6-1CFD-EEDC-309229E95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66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C3DF-A73B-982D-81A4-7EB39BAB591D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b="0" dirty="0"/>
              <a:t>Slingshot Fabric with HPE Cray EX Cabinet (Group)</a:t>
            </a:r>
          </a:p>
          <a:p>
            <a:r>
              <a:rPr lang="en-SG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Zoom In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ECEE36-8C1F-338B-C202-077B8D6B04AC}"/>
              </a:ext>
            </a:extLst>
          </p:cNvPr>
          <p:cNvGrpSpPr/>
          <p:nvPr/>
        </p:nvGrpSpPr>
        <p:grpSpPr>
          <a:xfrm>
            <a:off x="3580698" y="2193784"/>
            <a:ext cx="6100791" cy="4467447"/>
            <a:chOff x="4781646" y="1408134"/>
            <a:chExt cx="4992687" cy="36560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8511568-51CD-23E4-E64E-C27B41A43221}"/>
                </a:ext>
              </a:extLst>
            </p:cNvPr>
            <p:cNvGrpSpPr/>
            <p:nvPr/>
          </p:nvGrpSpPr>
          <p:grpSpPr>
            <a:xfrm>
              <a:off x="4781646" y="1408134"/>
              <a:ext cx="4992687" cy="3656012"/>
              <a:chOff x="4725988" y="1522413"/>
              <a:chExt cx="4992687" cy="3656012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D08405ED-44D3-5EED-AC41-D7914F94676B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725988" y="1522413"/>
                <a:ext cx="4992687" cy="36560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" name="Oval 5">
                <a:extLst>
                  <a:ext uri="{FF2B5EF4-FFF2-40B4-BE49-F238E27FC236}">
                    <a16:creationId xmlns:a16="http://schemas.microsoft.com/office/drawing/2014/main" id="{4F7854B0-A662-D374-B506-F3CD1CD569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5675" y="1563688"/>
                <a:ext cx="3584575" cy="3589337"/>
              </a:xfrm>
              <a:prstGeom prst="ellipse">
                <a:avLst/>
              </a:prstGeom>
              <a:solidFill>
                <a:srgbClr val="4BFF9B"/>
              </a:solidFill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" name="Oval 6">
                <a:extLst>
                  <a:ext uri="{FF2B5EF4-FFF2-40B4-BE49-F238E27FC236}">
                    <a16:creationId xmlns:a16="http://schemas.microsoft.com/office/drawing/2014/main" id="{1E8262BB-0E23-E1DD-87F4-A88A89862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5675" y="1563688"/>
                <a:ext cx="3584575" cy="3589337"/>
              </a:xfrm>
              <a:prstGeom prst="ellipse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0AD64B3C-8955-24DC-9C05-37918CA7B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8650" y="4044950"/>
                <a:ext cx="1108075" cy="265112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12</a:t>
                </a:r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D31F322F-E2E4-401E-EDF0-1616B2E25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8650" y="4044950"/>
                <a:ext cx="1108075" cy="265112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EF8CBBF3-4E68-9BA4-98FF-0308FF8AC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6763" y="3763963"/>
                <a:ext cx="1106487" cy="265112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13</a:t>
                </a:r>
              </a:p>
            </p:txBody>
          </p:sp>
          <p:sp>
            <p:nvSpPr>
              <p:cNvPr id="13" name="Rectangle 10">
                <a:extLst>
                  <a:ext uri="{FF2B5EF4-FFF2-40B4-BE49-F238E27FC236}">
                    <a16:creationId xmlns:a16="http://schemas.microsoft.com/office/drawing/2014/main" id="{F6C49150-1594-F954-F872-A9D1F960B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6763" y="3763963"/>
                <a:ext cx="1106487" cy="265112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A856EF54-43B6-71AF-ADF8-BF9DA6C10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5" y="1652588"/>
                <a:ext cx="1108075" cy="265112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00</a:t>
                </a:r>
              </a:p>
            </p:txBody>
          </p:sp>
          <p:sp>
            <p:nvSpPr>
              <p:cNvPr id="15" name="Rectangle 12">
                <a:extLst>
                  <a:ext uri="{FF2B5EF4-FFF2-40B4-BE49-F238E27FC236}">
                    <a16:creationId xmlns:a16="http://schemas.microsoft.com/office/drawing/2014/main" id="{3FF298BC-5DFC-6E9E-3564-6CC04348B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5" y="1652588"/>
                <a:ext cx="1108075" cy="265112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" name="Rectangle 13">
                <a:extLst>
                  <a:ext uri="{FF2B5EF4-FFF2-40B4-BE49-F238E27FC236}">
                    <a16:creationId xmlns:a16="http://schemas.microsoft.com/office/drawing/2014/main" id="{201352A3-1609-9068-ACCE-10C7A27EB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2588" y="1938338"/>
                <a:ext cx="1106487" cy="265112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01</a:t>
                </a:r>
              </a:p>
            </p:txBody>
          </p:sp>
          <p:sp>
            <p:nvSpPr>
              <p:cNvPr id="17" name="Rectangle 14">
                <a:extLst>
                  <a:ext uri="{FF2B5EF4-FFF2-40B4-BE49-F238E27FC236}">
                    <a16:creationId xmlns:a16="http://schemas.microsoft.com/office/drawing/2014/main" id="{2582EF2C-D73A-42A7-FC48-3FFAF1CE2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2588" y="1938338"/>
                <a:ext cx="1106487" cy="265112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" name="Rectangle 15">
                <a:extLst>
                  <a:ext uri="{FF2B5EF4-FFF2-40B4-BE49-F238E27FC236}">
                    <a16:creationId xmlns:a16="http://schemas.microsoft.com/office/drawing/2014/main" id="{95354709-80B6-B8C3-57DF-D57917E72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8900" y="2222500"/>
                <a:ext cx="1106487" cy="263525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02</a:t>
                </a:r>
              </a:p>
            </p:txBody>
          </p:sp>
          <p:sp>
            <p:nvSpPr>
              <p:cNvPr id="19" name="Rectangle 16">
                <a:extLst>
                  <a:ext uri="{FF2B5EF4-FFF2-40B4-BE49-F238E27FC236}">
                    <a16:creationId xmlns:a16="http://schemas.microsoft.com/office/drawing/2014/main" id="{EFD6E41D-4B53-574E-0CB4-1CB5DFB0D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8900" y="2222500"/>
                <a:ext cx="1106487" cy="263525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" name="Rectangle 17">
                <a:extLst>
                  <a:ext uri="{FF2B5EF4-FFF2-40B4-BE49-F238E27FC236}">
                    <a16:creationId xmlns:a16="http://schemas.microsoft.com/office/drawing/2014/main" id="{C662A90F-5FF7-A7A6-1D69-B790BE1BF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9988" y="2508250"/>
                <a:ext cx="1108075" cy="263525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03</a:t>
                </a:r>
              </a:p>
            </p:txBody>
          </p:sp>
          <p:sp>
            <p:nvSpPr>
              <p:cNvPr id="21" name="Rectangle 18">
                <a:extLst>
                  <a:ext uri="{FF2B5EF4-FFF2-40B4-BE49-F238E27FC236}">
                    <a16:creationId xmlns:a16="http://schemas.microsoft.com/office/drawing/2014/main" id="{13413E6B-D901-882A-CC68-83743EE7A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9988" y="2508250"/>
                <a:ext cx="1108075" cy="263525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" name="Rectangle 19">
                <a:extLst>
                  <a:ext uri="{FF2B5EF4-FFF2-40B4-BE49-F238E27FC236}">
                    <a16:creationId xmlns:a16="http://schemas.microsoft.com/office/drawing/2014/main" id="{4947CBE5-5B06-3E6F-E463-FD6E6EF698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2988" y="2792413"/>
                <a:ext cx="1106487" cy="263525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04</a:t>
                </a:r>
              </a:p>
            </p:txBody>
          </p:sp>
          <p:sp>
            <p:nvSpPr>
              <p:cNvPr id="23" name="Rectangle 20">
                <a:extLst>
                  <a:ext uri="{FF2B5EF4-FFF2-40B4-BE49-F238E27FC236}">
                    <a16:creationId xmlns:a16="http://schemas.microsoft.com/office/drawing/2014/main" id="{2CF00B5F-04DF-CF9A-60B6-700989706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2988" y="2792413"/>
                <a:ext cx="1106487" cy="263525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" name="Rectangle 21">
                <a:extLst>
                  <a:ext uri="{FF2B5EF4-FFF2-40B4-BE49-F238E27FC236}">
                    <a16:creationId xmlns:a16="http://schemas.microsoft.com/office/drawing/2014/main" id="{8FD99036-0A4F-B9B7-95AE-BF9DB09B3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9488" y="3076575"/>
                <a:ext cx="1108075" cy="265112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05</a:t>
                </a:r>
              </a:p>
            </p:txBody>
          </p:sp>
          <p:sp>
            <p:nvSpPr>
              <p:cNvPr id="25" name="Rectangle 22">
                <a:extLst>
                  <a:ext uri="{FF2B5EF4-FFF2-40B4-BE49-F238E27FC236}">
                    <a16:creationId xmlns:a16="http://schemas.microsoft.com/office/drawing/2014/main" id="{8E4301D7-276E-A09D-689C-0D07F031A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9488" y="3076575"/>
                <a:ext cx="1108075" cy="265112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" name="Rectangle 23">
                <a:extLst>
                  <a:ext uri="{FF2B5EF4-FFF2-40B4-BE49-F238E27FC236}">
                    <a16:creationId xmlns:a16="http://schemas.microsoft.com/office/drawing/2014/main" id="{490426A6-E817-36CC-0338-38288FD44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2425" y="4481513"/>
                <a:ext cx="1108075" cy="265112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10</a:t>
                </a:r>
              </a:p>
            </p:txBody>
          </p:sp>
          <p:sp>
            <p:nvSpPr>
              <p:cNvPr id="27" name="Rectangle 24">
                <a:extLst>
                  <a:ext uri="{FF2B5EF4-FFF2-40B4-BE49-F238E27FC236}">
                    <a16:creationId xmlns:a16="http://schemas.microsoft.com/office/drawing/2014/main" id="{F9292A21-FC61-ADF7-E22B-C5686E836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2425" y="4481513"/>
                <a:ext cx="1108075" cy="265112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" name="Rectangle 25">
                <a:extLst>
                  <a:ext uri="{FF2B5EF4-FFF2-40B4-BE49-F238E27FC236}">
                    <a16:creationId xmlns:a16="http://schemas.microsoft.com/office/drawing/2014/main" id="{9115DAB6-FF2A-FF98-1F01-92893C102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6138" y="4760913"/>
                <a:ext cx="1108075" cy="263525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11</a:t>
                </a:r>
              </a:p>
            </p:txBody>
          </p:sp>
          <p:sp>
            <p:nvSpPr>
              <p:cNvPr id="29" name="Rectangle 26">
                <a:extLst>
                  <a:ext uri="{FF2B5EF4-FFF2-40B4-BE49-F238E27FC236}">
                    <a16:creationId xmlns:a16="http://schemas.microsoft.com/office/drawing/2014/main" id="{91C189F8-232B-6F41-74F3-A29CA41D6B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6138" y="4760913"/>
                <a:ext cx="1108075" cy="263525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" name="Rectangle 27">
                <a:extLst>
                  <a:ext uri="{FF2B5EF4-FFF2-40B4-BE49-F238E27FC236}">
                    <a16:creationId xmlns:a16="http://schemas.microsoft.com/office/drawing/2014/main" id="{FBBD5D60-3CC9-9F06-C852-51FA3C085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5950" y="2406650"/>
                <a:ext cx="1108075" cy="263525"/>
              </a:xfrm>
              <a:prstGeom prst="rect">
                <a:avLst/>
              </a:prstGeom>
              <a:solidFill>
                <a:srgbClr val="90AADB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15</a:t>
                </a:r>
              </a:p>
            </p:txBody>
          </p:sp>
          <p:sp>
            <p:nvSpPr>
              <p:cNvPr id="31" name="Rectangle 28">
                <a:extLst>
                  <a:ext uri="{FF2B5EF4-FFF2-40B4-BE49-F238E27FC236}">
                    <a16:creationId xmlns:a16="http://schemas.microsoft.com/office/drawing/2014/main" id="{5E4EF938-6E6F-6D19-33AD-A964A805D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5950" y="2406650"/>
                <a:ext cx="1108075" cy="263525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" name="Rectangle 29">
                <a:extLst>
                  <a:ext uri="{FF2B5EF4-FFF2-40B4-BE49-F238E27FC236}">
                    <a16:creationId xmlns:a16="http://schemas.microsoft.com/office/drawing/2014/main" id="{60D53082-C5F4-B731-67DF-AD84ED94E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5175" y="2687638"/>
                <a:ext cx="1106487" cy="263525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14</a:t>
                </a:r>
              </a:p>
            </p:txBody>
          </p:sp>
          <p:sp>
            <p:nvSpPr>
              <p:cNvPr id="33" name="Rectangle 30">
                <a:extLst>
                  <a:ext uri="{FF2B5EF4-FFF2-40B4-BE49-F238E27FC236}">
                    <a16:creationId xmlns:a16="http://schemas.microsoft.com/office/drawing/2014/main" id="{5EC6640F-76D3-A0FA-BA9E-D31E6B97F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5175" y="2687638"/>
                <a:ext cx="1106487" cy="263525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Rectangle 31">
                <a:extLst>
                  <a:ext uri="{FF2B5EF4-FFF2-40B4-BE49-F238E27FC236}">
                    <a16:creationId xmlns:a16="http://schemas.microsoft.com/office/drawing/2014/main" id="{88A2EFE7-FCB1-9E6B-B263-BBE24B465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6313" y="3357563"/>
                <a:ext cx="1106487" cy="265112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06</a:t>
                </a:r>
              </a:p>
            </p:txBody>
          </p:sp>
          <p:sp>
            <p:nvSpPr>
              <p:cNvPr id="35" name="Rectangle 32">
                <a:extLst>
                  <a:ext uri="{FF2B5EF4-FFF2-40B4-BE49-F238E27FC236}">
                    <a16:creationId xmlns:a16="http://schemas.microsoft.com/office/drawing/2014/main" id="{42527555-C1EB-260D-E599-748043A54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6313" y="3357563"/>
                <a:ext cx="1106487" cy="265112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Rectangle 33">
                <a:extLst>
                  <a:ext uri="{FF2B5EF4-FFF2-40B4-BE49-F238E27FC236}">
                    <a16:creationId xmlns:a16="http://schemas.microsoft.com/office/drawing/2014/main" id="{112F4007-CB34-1374-A391-E8D33C7B2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8225" y="3638550"/>
                <a:ext cx="1106487" cy="265112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07</a:t>
                </a:r>
              </a:p>
            </p:txBody>
          </p:sp>
          <p:sp>
            <p:nvSpPr>
              <p:cNvPr id="37" name="Rectangle 34">
                <a:extLst>
                  <a:ext uri="{FF2B5EF4-FFF2-40B4-BE49-F238E27FC236}">
                    <a16:creationId xmlns:a16="http://schemas.microsoft.com/office/drawing/2014/main" id="{490B2C86-7230-2735-F568-2837AB11B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8225" y="3638550"/>
                <a:ext cx="1106487" cy="265112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Rectangle 35">
                <a:extLst>
                  <a:ext uri="{FF2B5EF4-FFF2-40B4-BE49-F238E27FC236}">
                    <a16:creationId xmlns:a16="http://schemas.microsoft.com/office/drawing/2014/main" id="{2005ED88-DC86-94D7-BAD3-C0E827CA0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8875" y="3919538"/>
                <a:ext cx="1106487" cy="265112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08</a:t>
                </a:r>
              </a:p>
            </p:txBody>
          </p:sp>
          <p:sp>
            <p:nvSpPr>
              <p:cNvPr id="39" name="Rectangle 36">
                <a:extLst>
                  <a:ext uri="{FF2B5EF4-FFF2-40B4-BE49-F238E27FC236}">
                    <a16:creationId xmlns:a16="http://schemas.microsoft.com/office/drawing/2014/main" id="{E4066B43-C303-A01F-2F03-FB4B42470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8875" y="3919538"/>
                <a:ext cx="1106487" cy="265112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Rectangle 37">
                <a:extLst>
                  <a:ext uri="{FF2B5EF4-FFF2-40B4-BE49-F238E27FC236}">
                    <a16:creationId xmlns:a16="http://schemas.microsoft.com/office/drawing/2014/main" id="{2782CFD9-E45A-DCA0-58B6-3E740215B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1438" y="4200525"/>
                <a:ext cx="1106487" cy="265112"/>
              </a:xfrm>
              <a:prstGeom prst="rect">
                <a:avLst/>
              </a:prstGeom>
              <a:solidFill>
                <a:srgbClr val="90AADB"/>
              </a:solidFill>
              <a:ln w="9525">
                <a:solidFill>
                  <a:srgbClr val="3E4745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GB" dirty="0"/>
                  <a:t>09</a:t>
                </a:r>
              </a:p>
            </p:txBody>
          </p:sp>
          <p:sp>
            <p:nvSpPr>
              <p:cNvPr id="41" name="Rectangle 38">
                <a:extLst>
                  <a:ext uri="{FF2B5EF4-FFF2-40B4-BE49-F238E27FC236}">
                    <a16:creationId xmlns:a16="http://schemas.microsoft.com/office/drawing/2014/main" id="{0BE13933-97D8-6688-6DB8-D774B099B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1438" y="4200525"/>
                <a:ext cx="1106487" cy="265112"/>
              </a:xfrm>
              <a:prstGeom prst="rect">
                <a:avLst/>
              </a:prstGeom>
              <a:noFill/>
              <a:ln w="793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Rectangle 39">
                <a:extLst>
                  <a:ext uri="{FF2B5EF4-FFF2-40B4-BE49-F238E27FC236}">
                    <a16:creationId xmlns:a16="http://schemas.microsoft.com/office/drawing/2014/main" id="{6A2FD12B-5B65-00DF-E254-DAA5111DE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0338" y="3228975"/>
                <a:ext cx="1106487" cy="265112"/>
              </a:xfrm>
              <a:prstGeom prst="rect">
                <a:avLst/>
              </a:prstGeom>
              <a:solidFill>
                <a:srgbClr val="ED7D3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Rectangle 40">
                <a:extLst>
                  <a:ext uri="{FF2B5EF4-FFF2-40B4-BE49-F238E27FC236}">
                    <a16:creationId xmlns:a16="http://schemas.microsoft.com/office/drawing/2014/main" id="{7232DE21-1C8F-39AD-46E7-1B2E5CFE0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0338" y="3228975"/>
                <a:ext cx="1106487" cy="265112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41">
                <a:extLst>
                  <a:ext uri="{FF2B5EF4-FFF2-40B4-BE49-F238E27FC236}">
                    <a16:creationId xmlns:a16="http://schemas.microsoft.com/office/drawing/2014/main" id="{C866BC00-E42B-A5FB-D4B2-A3ACC1BA8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6425" y="2819400"/>
                <a:ext cx="823912" cy="542925"/>
              </a:xfrm>
              <a:custGeom>
                <a:avLst/>
                <a:gdLst>
                  <a:gd name="T0" fmla="*/ 100 w 519"/>
                  <a:gd name="T1" fmla="*/ 0 h 342"/>
                  <a:gd name="T2" fmla="*/ 519 w 519"/>
                  <a:gd name="T3" fmla="*/ 342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19" h="342">
                    <a:moveTo>
                      <a:pt x="100" y="0"/>
                    </a:moveTo>
                    <a:cubicBezTo>
                      <a:pt x="0" y="0"/>
                      <a:pt x="0" y="342"/>
                      <a:pt x="519" y="342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42">
                <a:extLst>
                  <a:ext uri="{FF2B5EF4-FFF2-40B4-BE49-F238E27FC236}">
                    <a16:creationId xmlns:a16="http://schemas.microsoft.com/office/drawing/2014/main" id="{B1193581-EBAF-8C09-B1AF-5C2FD412E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8450" y="2538413"/>
                <a:ext cx="1131887" cy="823912"/>
              </a:xfrm>
              <a:custGeom>
                <a:avLst/>
                <a:gdLst>
                  <a:gd name="T0" fmla="*/ 713 w 713"/>
                  <a:gd name="T1" fmla="*/ 519 h 519"/>
                  <a:gd name="T2" fmla="*/ 200 w 713"/>
                  <a:gd name="T3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13" h="519">
                    <a:moveTo>
                      <a:pt x="713" y="519"/>
                    </a:moveTo>
                    <a:cubicBezTo>
                      <a:pt x="0" y="519"/>
                      <a:pt x="0" y="0"/>
                      <a:pt x="200" y="0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Freeform 43">
                <a:extLst>
                  <a:ext uri="{FF2B5EF4-FFF2-40B4-BE49-F238E27FC236}">
                    <a16:creationId xmlns:a16="http://schemas.microsoft.com/office/drawing/2014/main" id="{6CE7365B-898C-15E7-67B9-FDFE0CB46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8450" y="1785938"/>
                <a:ext cx="1131887" cy="1576387"/>
              </a:xfrm>
              <a:custGeom>
                <a:avLst/>
                <a:gdLst>
                  <a:gd name="T0" fmla="*/ 292 w 713"/>
                  <a:gd name="T1" fmla="*/ 0 h 993"/>
                  <a:gd name="T2" fmla="*/ 465 w 713"/>
                  <a:gd name="T3" fmla="*/ 165 h 993"/>
                  <a:gd name="T4" fmla="*/ 211 w 713"/>
                  <a:gd name="T5" fmla="*/ 313 h 993"/>
                  <a:gd name="T6" fmla="*/ 134 w 713"/>
                  <a:gd name="T7" fmla="*/ 422 h 993"/>
                  <a:gd name="T8" fmla="*/ 29 w 713"/>
                  <a:gd name="T9" fmla="*/ 587 h 993"/>
                  <a:gd name="T10" fmla="*/ 713 w 713"/>
                  <a:gd name="T11" fmla="*/ 993 h 9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3" h="993">
                    <a:moveTo>
                      <a:pt x="292" y="0"/>
                    </a:moveTo>
                    <a:cubicBezTo>
                      <a:pt x="492" y="0"/>
                      <a:pt x="492" y="101"/>
                      <a:pt x="465" y="165"/>
                    </a:cubicBezTo>
                    <a:cubicBezTo>
                      <a:pt x="415" y="284"/>
                      <a:pt x="277" y="284"/>
                      <a:pt x="211" y="313"/>
                    </a:cubicBezTo>
                    <a:cubicBezTo>
                      <a:pt x="151" y="341"/>
                      <a:pt x="151" y="392"/>
                      <a:pt x="134" y="422"/>
                    </a:cubicBezTo>
                    <a:cubicBezTo>
                      <a:pt x="111" y="463"/>
                      <a:pt x="57" y="463"/>
                      <a:pt x="29" y="587"/>
                    </a:cubicBezTo>
                    <a:cubicBezTo>
                      <a:pt x="0" y="719"/>
                      <a:pt x="0" y="993"/>
                      <a:pt x="713" y="993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44">
                <a:extLst>
                  <a:ext uri="{FF2B5EF4-FFF2-40B4-BE49-F238E27FC236}">
                    <a16:creationId xmlns:a16="http://schemas.microsoft.com/office/drawing/2014/main" id="{48C20FB9-4A63-7069-F585-52D2712C1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9075" y="2070100"/>
                <a:ext cx="1211262" cy="1292225"/>
              </a:xfrm>
              <a:custGeom>
                <a:avLst/>
                <a:gdLst>
                  <a:gd name="T0" fmla="*/ 0 w 763"/>
                  <a:gd name="T1" fmla="*/ 0 h 814"/>
                  <a:gd name="T2" fmla="*/ 100 w 763"/>
                  <a:gd name="T3" fmla="*/ 357 h 814"/>
                  <a:gd name="T4" fmla="*/ 763 w 763"/>
                  <a:gd name="T5" fmla="*/ 814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63" h="814">
                    <a:moveTo>
                      <a:pt x="0" y="0"/>
                    </a:moveTo>
                    <a:cubicBezTo>
                      <a:pt x="100" y="0"/>
                      <a:pt x="100" y="178"/>
                      <a:pt x="100" y="357"/>
                    </a:cubicBezTo>
                    <a:cubicBezTo>
                      <a:pt x="100" y="585"/>
                      <a:pt x="100" y="814"/>
                      <a:pt x="763" y="814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45">
                <a:extLst>
                  <a:ext uri="{FF2B5EF4-FFF2-40B4-BE49-F238E27FC236}">
                    <a16:creationId xmlns:a16="http://schemas.microsoft.com/office/drawing/2014/main" id="{60FBC74C-4EE3-7711-0489-24916593D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5388" y="2354263"/>
                <a:ext cx="1504950" cy="1008062"/>
              </a:xfrm>
              <a:custGeom>
                <a:avLst/>
                <a:gdLst>
                  <a:gd name="T0" fmla="*/ 0 w 948"/>
                  <a:gd name="T1" fmla="*/ 0 h 635"/>
                  <a:gd name="T2" fmla="*/ 100 w 948"/>
                  <a:gd name="T3" fmla="*/ 240 h 635"/>
                  <a:gd name="T4" fmla="*/ 948 w 948"/>
                  <a:gd name="T5" fmla="*/ 635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48" h="635">
                    <a:moveTo>
                      <a:pt x="0" y="0"/>
                    </a:moveTo>
                    <a:cubicBezTo>
                      <a:pt x="100" y="0"/>
                      <a:pt x="100" y="120"/>
                      <a:pt x="100" y="240"/>
                    </a:cubicBezTo>
                    <a:cubicBezTo>
                      <a:pt x="100" y="437"/>
                      <a:pt x="100" y="635"/>
                      <a:pt x="948" y="635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46">
                <a:extLst>
                  <a:ext uri="{FF2B5EF4-FFF2-40B4-BE49-F238E27FC236}">
                    <a16:creationId xmlns:a16="http://schemas.microsoft.com/office/drawing/2014/main" id="{04B655A6-7B38-DBFB-8C1B-D11A5D023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8063" y="2640013"/>
                <a:ext cx="1692275" cy="722312"/>
              </a:xfrm>
              <a:custGeom>
                <a:avLst/>
                <a:gdLst>
                  <a:gd name="T0" fmla="*/ 0 w 1066"/>
                  <a:gd name="T1" fmla="*/ 0 h 455"/>
                  <a:gd name="T2" fmla="*/ 1066 w 1066"/>
                  <a:gd name="T3" fmla="*/ 455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66" h="455">
                    <a:moveTo>
                      <a:pt x="0" y="0"/>
                    </a:moveTo>
                    <a:cubicBezTo>
                      <a:pt x="100" y="0"/>
                      <a:pt x="100" y="455"/>
                      <a:pt x="1066" y="455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47">
                <a:extLst>
                  <a:ext uri="{FF2B5EF4-FFF2-40B4-BE49-F238E27FC236}">
                    <a16:creationId xmlns:a16="http://schemas.microsoft.com/office/drawing/2014/main" id="{AF8256F7-813E-8DEA-A229-5BE07D7AD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475" y="2924175"/>
                <a:ext cx="1820862" cy="438150"/>
              </a:xfrm>
              <a:custGeom>
                <a:avLst/>
                <a:gdLst>
                  <a:gd name="T0" fmla="*/ 0 w 1147"/>
                  <a:gd name="T1" fmla="*/ 0 h 276"/>
                  <a:gd name="T2" fmla="*/ 1147 w 1147"/>
                  <a:gd name="T3" fmla="*/ 276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47" h="276">
                    <a:moveTo>
                      <a:pt x="0" y="0"/>
                    </a:moveTo>
                    <a:cubicBezTo>
                      <a:pt x="100" y="0"/>
                      <a:pt x="100" y="276"/>
                      <a:pt x="1147" y="276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48">
                <a:extLst>
                  <a:ext uri="{FF2B5EF4-FFF2-40B4-BE49-F238E27FC236}">
                    <a16:creationId xmlns:a16="http://schemas.microsoft.com/office/drawing/2014/main" id="{2AFCA1C2-1BCD-0041-73FC-EF4DEEAA3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3" y="3208338"/>
                <a:ext cx="1882775" cy="153987"/>
              </a:xfrm>
              <a:custGeom>
                <a:avLst/>
                <a:gdLst>
                  <a:gd name="T0" fmla="*/ 0 w 1186"/>
                  <a:gd name="T1" fmla="*/ 0 h 97"/>
                  <a:gd name="T2" fmla="*/ 228 w 1186"/>
                  <a:gd name="T3" fmla="*/ 71 h 97"/>
                  <a:gd name="T4" fmla="*/ 392 w 1186"/>
                  <a:gd name="T5" fmla="*/ 97 h 97"/>
                  <a:gd name="T6" fmla="*/ 1186 w 1186"/>
                  <a:gd name="T7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6" h="97">
                    <a:moveTo>
                      <a:pt x="0" y="0"/>
                    </a:moveTo>
                    <a:cubicBezTo>
                      <a:pt x="200" y="0"/>
                      <a:pt x="200" y="46"/>
                      <a:pt x="228" y="71"/>
                    </a:cubicBezTo>
                    <a:cubicBezTo>
                      <a:pt x="258" y="97"/>
                      <a:pt x="322" y="97"/>
                      <a:pt x="392" y="97"/>
                    </a:cubicBezTo>
                    <a:cubicBezTo>
                      <a:pt x="530" y="97"/>
                      <a:pt x="693" y="97"/>
                      <a:pt x="1186" y="97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Freeform 49">
                <a:extLst>
                  <a:ext uri="{FF2B5EF4-FFF2-40B4-BE49-F238E27FC236}">
                    <a16:creationId xmlns:a16="http://schemas.microsoft.com/office/drawing/2014/main" id="{EBDE0361-2D9E-9D70-1426-3974E7851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800" y="3362325"/>
                <a:ext cx="1887537" cy="128587"/>
              </a:xfrm>
              <a:custGeom>
                <a:avLst/>
                <a:gdLst>
                  <a:gd name="T0" fmla="*/ 0 w 1189"/>
                  <a:gd name="T1" fmla="*/ 81 h 81"/>
                  <a:gd name="T2" fmla="*/ 228 w 1189"/>
                  <a:gd name="T3" fmla="*/ 22 h 81"/>
                  <a:gd name="T4" fmla="*/ 392 w 1189"/>
                  <a:gd name="T5" fmla="*/ 0 h 81"/>
                  <a:gd name="T6" fmla="*/ 1189 w 1189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9" h="81">
                    <a:moveTo>
                      <a:pt x="0" y="81"/>
                    </a:moveTo>
                    <a:cubicBezTo>
                      <a:pt x="200" y="81"/>
                      <a:pt x="200" y="42"/>
                      <a:pt x="228" y="22"/>
                    </a:cubicBezTo>
                    <a:cubicBezTo>
                      <a:pt x="258" y="0"/>
                      <a:pt x="322" y="0"/>
                      <a:pt x="392" y="0"/>
                    </a:cubicBezTo>
                    <a:cubicBezTo>
                      <a:pt x="531" y="0"/>
                      <a:pt x="694" y="0"/>
                      <a:pt x="1189" y="0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Freeform 50">
                <a:extLst>
                  <a:ext uri="{FF2B5EF4-FFF2-40B4-BE49-F238E27FC236}">
                    <a16:creationId xmlns:a16="http://schemas.microsoft.com/office/drawing/2014/main" id="{E9264B7C-8C0A-3ADB-7CC0-535360A41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4713" y="3362325"/>
                <a:ext cx="1825625" cy="409575"/>
              </a:xfrm>
              <a:custGeom>
                <a:avLst/>
                <a:gdLst>
                  <a:gd name="T0" fmla="*/ 0 w 1150"/>
                  <a:gd name="T1" fmla="*/ 258 h 258"/>
                  <a:gd name="T2" fmla="*/ 1150 w 1150"/>
                  <a:gd name="T3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50" h="258">
                    <a:moveTo>
                      <a:pt x="0" y="258"/>
                    </a:moveTo>
                    <a:cubicBezTo>
                      <a:pt x="100" y="258"/>
                      <a:pt x="100" y="0"/>
                      <a:pt x="1150" y="0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Freeform 51">
                <a:extLst>
                  <a:ext uri="{FF2B5EF4-FFF2-40B4-BE49-F238E27FC236}">
                    <a16:creationId xmlns:a16="http://schemas.microsoft.com/office/drawing/2014/main" id="{638C4514-FBB9-FDE7-93AE-8F70AE164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5363" y="3362325"/>
                <a:ext cx="1704975" cy="688975"/>
              </a:xfrm>
              <a:custGeom>
                <a:avLst/>
                <a:gdLst>
                  <a:gd name="T0" fmla="*/ 0 w 1074"/>
                  <a:gd name="T1" fmla="*/ 434 h 434"/>
                  <a:gd name="T2" fmla="*/ 1074 w 1074"/>
                  <a:gd name="T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74" h="434">
                    <a:moveTo>
                      <a:pt x="0" y="434"/>
                    </a:moveTo>
                    <a:cubicBezTo>
                      <a:pt x="100" y="434"/>
                      <a:pt x="100" y="0"/>
                      <a:pt x="1074" y="0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Freeform 52">
                <a:extLst>
                  <a:ext uri="{FF2B5EF4-FFF2-40B4-BE49-F238E27FC236}">
                    <a16:creationId xmlns:a16="http://schemas.microsoft.com/office/drawing/2014/main" id="{6EFBC232-E8FA-526B-D352-E5A99203A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7925" y="3362325"/>
                <a:ext cx="1522412" cy="971550"/>
              </a:xfrm>
              <a:custGeom>
                <a:avLst/>
                <a:gdLst>
                  <a:gd name="T0" fmla="*/ 959 w 959"/>
                  <a:gd name="T1" fmla="*/ 0 h 612"/>
                  <a:gd name="T2" fmla="*/ 0 w 959"/>
                  <a:gd name="T3" fmla="*/ 612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59" h="612">
                    <a:moveTo>
                      <a:pt x="959" y="0"/>
                    </a:moveTo>
                    <a:cubicBezTo>
                      <a:pt x="354" y="0"/>
                      <a:pt x="354" y="612"/>
                      <a:pt x="0" y="612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" name="Freeform 53">
                <a:extLst>
                  <a:ext uri="{FF2B5EF4-FFF2-40B4-BE49-F238E27FC236}">
                    <a16:creationId xmlns:a16="http://schemas.microsoft.com/office/drawing/2014/main" id="{B4A6036B-B4A3-2A0E-3B1B-424245181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0" y="3362325"/>
                <a:ext cx="1239837" cy="1252537"/>
              </a:xfrm>
              <a:custGeom>
                <a:avLst/>
                <a:gdLst>
                  <a:gd name="T0" fmla="*/ 0 w 781"/>
                  <a:gd name="T1" fmla="*/ 789 h 789"/>
                  <a:gd name="T2" fmla="*/ 99 w 781"/>
                  <a:gd name="T3" fmla="*/ 447 h 789"/>
                  <a:gd name="T4" fmla="*/ 781 w 781"/>
                  <a:gd name="T5" fmla="*/ 0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81" h="789">
                    <a:moveTo>
                      <a:pt x="0" y="789"/>
                    </a:moveTo>
                    <a:cubicBezTo>
                      <a:pt x="99" y="789"/>
                      <a:pt x="99" y="618"/>
                      <a:pt x="99" y="447"/>
                    </a:cubicBezTo>
                    <a:cubicBezTo>
                      <a:pt x="99" y="224"/>
                      <a:pt x="99" y="0"/>
                      <a:pt x="781" y="0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" name="Freeform 54">
                <a:extLst>
                  <a:ext uri="{FF2B5EF4-FFF2-40B4-BE49-F238E27FC236}">
                    <a16:creationId xmlns:a16="http://schemas.microsoft.com/office/drawing/2014/main" id="{8EF54361-D7DD-292B-2365-5DCC617C4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1150" y="3362325"/>
                <a:ext cx="1119187" cy="1530350"/>
              </a:xfrm>
              <a:custGeom>
                <a:avLst/>
                <a:gdLst>
                  <a:gd name="T0" fmla="*/ 235 w 705"/>
                  <a:gd name="T1" fmla="*/ 964 h 964"/>
                  <a:gd name="T2" fmla="*/ 409 w 705"/>
                  <a:gd name="T3" fmla="*/ 799 h 964"/>
                  <a:gd name="T4" fmla="*/ 174 w 705"/>
                  <a:gd name="T5" fmla="*/ 649 h 964"/>
                  <a:gd name="T6" fmla="*/ 111 w 705"/>
                  <a:gd name="T7" fmla="*/ 546 h 964"/>
                  <a:gd name="T8" fmla="*/ 26 w 705"/>
                  <a:gd name="T9" fmla="*/ 392 h 964"/>
                  <a:gd name="T10" fmla="*/ 705 w 705"/>
                  <a:gd name="T11" fmla="*/ 0 h 9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05" h="964">
                    <a:moveTo>
                      <a:pt x="235" y="964"/>
                    </a:moveTo>
                    <a:cubicBezTo>
                      <a:pt x="435" y="964"/>
                      <a:pt x="435" y="863"/>
                      <a:pt x="409" y="799"/>
                    </a:cubicBezTo>
                    <a:cubicBezTo>
                      <a:pt x="363" y="680"/>
                      <a:pt x="233" y="680"/>
                      <a:pt x="174" y="649"/>
                    </a:cubicBezTo>
                    <a:cubicBezTo>
                      <a:pt x="123" y="624"/>
                      <a:pt x="123" y="575"/>
                      <a:pt x="111" y="546"/>
                    </a:cubicBezTo>
                    <a:cubicBezTo>
                      <a:pt x="93" y="505"/>
                      <a:pt x="49" y="505"/>
                      <a:pt x="26" y="392"/>
                    </a:cubicBezTo>
                    <a:cubicBezTo>
                      <a:pt x="0" y="266"/>
                      <a:pt x="0" y="0"/>
                      <a:pt x="705" y="0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" name="Freeform 55">
                <a:extLst>
                  <a:ext uri="{FF2B5EF4-FFF2-40B4-BE49-F238E27FC236}">
                    <a16:creationId xmlns:a16="http://schemas.microsoft.com/office/drawing/2014/main" id="{C8BA8CE3-D946-0314-72F7-491565DCB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1150" y="3362325"/>
                <a:ext cx="1119187" cy="814387"/>
              </a:xfrm>
              <a:custGeom>
                <a:avLst/>
                <a:gdLst>
                  <a:gd name="T0" fmla="*/ 200 w 705"/>
                  <a:gd name="T1" fmla="*/ 513 h 513"/>
                  <a:gd name="T2" fmla="*/ 705 w 705"/>
                  <a:gd name="T3" fmla="*/ 0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05" h="513">
                    <a:moveTo>
                      <a:pt x="200" y="513"/>
                    </a:moveTo>
                    <a:cubicBezTo>
                      <a:pt x="0" y="513"/>
                      <a:pt x="0" y="0"/>
                      <a:pt x="705" y="0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" name="Freeform 56">
                <a:extLst>
                  <a:ext uri="{FF2B5EF4-FFF2-40B4-BE49-F238E27FC236}">
                    <a16:creationId xmlns:a16="http://schemas.microsoft.com/office/drawing/2014/main" id="{D9997C4A-AC08-E584-FB2E-F69CE22CD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8013" y="3362325"/>
                <a:ext cx="822325" cy="533400"/>
              </a:xfrm>
              <a:custGeom>
                <a:avLst/>
                <a:gdLst>
                  <a:gd name="T0" fmla="*/ 100 w 518"/>
                  <a:gd name="T1" fmla="*/ 336 h 336"/>
                  <a:gd name="T2" fmla="*/ 518 w 518"/>
                  <a:gd name="T3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18" h="336">
                    <a:moveTo>
                      <a:pt x="100" y="336"/>
                    </a:moveTo>
                    <a:cubicBezTo>
                      <a:pt x="0" y="336"/>
                      <a:pt x="0" y="0"/>
                      <a:pt x="518" y="0"/>
                    </a:cubicBezTo>
                  </a:path>
                </a:pathLst>
              </a:custGeom>
              <a:noFill/>
              <a:ln w="301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" name="Rectangle 57">
                <a:extLst>
                  <a:ext uri="{FF2B5EF4-FFF2-40B4-BE49-F238E27FC236}">
                    <a16:creationId xmlns:a16="http://schemas.microsoft.com/office/drawing/2014/main" id="{F741A34A-E9AE-202F-C60B-938F4EF8D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6788" y="3003550"/>
                <a:ext cx="1025525" cy="7747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pic>
            <p:nvPicPr>
              <p:cNvPr id="61" name="Picture 58">
                <a:extLst>
                  <a:ext uri="{FF2B5EF4-FFF2-40B4-BE49-F238E27FC236}">
                    <a16:creationId xmlns:a16="http://schemas.microsoft.com/office/drawing/2014/main" id="{8E0641B9-CCD2-89B9-AEF3-17D10BCD79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1550" y="3003550"/>
                <a:ext cx="1012825" cy="776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" name="Rectangle 59">
                <a:extLst>
                  <a:ext uri="{FF2B5EF4-FFF2-40B4-BE49-F238E27FC236}">
                    <a16:creationId xmlns:a16="http://schemas.microsoft.com/office/drawing/2014/main" id="{CBDC7447-5E4C-4B2E-3AD1-54894B853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6788" y="3003550"/>
                <a:ext cx="1025525" cy="77470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Rectangle 60">
                <a:extLst>
                  <a:ext uri="{FF2B5EF4-FFF2-40B4-BE49-F238E27FC236}">
                    <a16:creationId xmlns:a16="http://schemas.microsoft.com/office/drawing/2014/main" id="{46CCC0DF-9260-E1E5-D173-A69AFCB15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5700" y="3167063"/>
                <a:ext cx="806450" cy="301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16nodes 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" name="Rectangle 61">
                <a:extLst>
                  <a:ext uri="{FF2B5EF4-FFF2-40B4-BE49-F238E27FC236}">
                    <a16:creationId xmlns:a16="http://schemas.microsoft.com/office/drawing/2014/main" id="{6013E5FF-70B0-F32C-605A-CE9D2EA2EE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6488" y="3395663"/>
                <a:ext cx="80938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5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</a:rPr>
                  <a:t>per switch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" name="Rectangle 62">
                <a:extLst>
                  <a:ext uri="{FF2B5EF4-FFF2-40B4-BE49-F238E27FC236}">
                    <a16:creationId xmlns:a16="http://schemas.microsoft.com/office/drawing/2014/main" id="{B2281369-0C2F-D0A9-45BB-9033DE7E9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0338" y="3225800"/>
                <a:ext cx="1108075" cy="263525"/>
              </a:xfrm>
              <a:prstGeom prst="rect">
                <a:avLst/>
              </a:prstGeom>
              <a:solidFill>
                <a:srgbClr val="ED7D3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Rectangle 63">
                <a:extLst>
                  <a:ext uri="{FF2B5EF4-FFF2-40B4-BE49-F238E27FC236}">
                    <a16:creationId xmlns:a16="http://schemas.microsoft.com/office/drawing/2014/main" id="{6E037DE8-1361-BEC0-B36E-8D2FF6ECE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0338" y="3225800"/>
                <a:ext cx="1108075" cy="263525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Rectangle 64">
                <a:extLst>
                  <a:ext uri="{FF2B5EF4-FFF2-40B4-BE49-F238E27FC236}">
                    <a16:creationId xmlns:a16="http://schemas.microsoft.com/office/drawing/2014/main" id="{AF1C5CBF-0623-F854-F25A-2505E67E9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3875" y="3373438"/>
                <a:ext cx="115887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Rectangle 65">
                <a:extLst>
                  <a:ext uri="{FF2B5EF4-FFF2-40B4-BE49-F238E27FC236}">
                    <a16:creationId xmlns:a16="http://schemas.microsoft.com/office/drawing/2014/main" id="{958EF2A6-7AF4-9091-E882-F8A93AB26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3875" y="3373438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" name="Rectangle 66">
                <a:extLst>
                  <a:ext uri="{FF2B5EF4-FFF2-40B4-BE49-F238E27FC236}">
                    <a16:creationId xmlns:a16="http://schemas.microsoft.com/office/drawing/2014/main" id="{7933B363-26EC-DF3F-D82D-DC382A27F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21638" y="3373438"/>
                <a:ext cx="117475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" name="Rectangle 67">
                <a:extLst>
                  <a:ext uri="{FF2B5EF4-FFF2-40B4-BE49-F238E27FC236}">
                    <a16:creationId xmlns:a16="http://schemas.microsoft.com/office/drawing/2014/main" id="{E68A54A0-7AF9-010A-A4B3-CB1398460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21638" y="3373438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" name="Rectangle 68">
                <a:extLst>
                  <a:ext uri="{FF2B5EF4-FFF2-40B4-BE49-F238E27FC236}">
                    <a16:creationId xmlns:a16="http://schemas.microsoft.com/office/drawing/2014/main" id="{F58C8704-42C2-4B12-C6DA-87F419D05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5650" y="3373438"/>
                <a:ext cx="117475" cy="115887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" name="Rectangle 69">
                <a:extLst>
                  <a:ext uri="{FF2B5EF4-FFF2-40B4-BE49-F238E27FC236}">
                    <a16:creationId xmlns:a16="http://schemas.microsoft.com/office/drawing/2014/main" id="{D9E34870-5BA9-5D40-5CB4-88C0346B3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5650" y="3373438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" name="Rectangle 70">
                <a:extLst>
                  <a:ext uri="{FF2B5EF4-FFF2-40B4-BE49-F238E27FC236}">
                    <a16:creationId xmlns:a16="http://schemas.microsoft.com/office/drawing/2014/main" id="{48D75927-9F1E-537A-E0E1-239C93F27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96300" y="3225800"/>
                <a:ext cx="117475" cy="115887"/>
              </a:xfrm>
              <a:prstGeom prst="rect">
                <a:avLst/>
              </a:prstGeom>
              <a:solidFill>
                <a:srgbClr val="4672C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" name="Rectangle 71">
                <a:extLst>
                  <a:ext uri="{FF2B5EF4-FFF2-40B4-BE49-F238E27FC236}">
                    <a16:creationId xmlns:a16="http://schemas.microsoft.com/office/drawing/2014/main" id="{55906FAC-86F9-7312-F139-52DA7CBA9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96300" y="3225800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" name="Rectangle 72">
                <a:extLst>
                  <a:ext uri="{FF2B5EF4-FFF2-40B4-BE49-F238E27FC236}">
                    <a16:creationId xmlns:a16="http://schemas.microsoft.com/office/drawing/2014/main" id="{6CC6A406-B2AE-CF02-741A-883696998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97888" y="3373438"/>
                <a:ext cx="115887" cy="115887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Rectangle 73">
                <a:extLst>
                  <a:ext uri="{FF2B5EF4-FFF2-40B4-BE49-F238E27FC236}">
                    <a16:creationId xmlns:a16="http://schemas.microsoft.com/office/drawing/2014/main" id="{9AB3BA62-51F4-5BBD-AD64-C30F39F03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97888" y="3373438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Rectangle 74">
                <a:extLst>
                  <a:ext uri="{FF2B5EF4-FFF2-40B4-BE49-F238E27FC236}">
                    <a16:creationId xmlns:a16="http://schemas.microsoft.com/office/drawing/2014/main" id="{3DA500BD-25C7-8CBB-174B-242CF6755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4525" y="3373438"/>
                <a:ext cx="115887" cy="115887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Rectangle 75">
                <a:extLst>
                  <a:ext uri="{FF2B5EF4-FFF2-40B4-BE49-F238E27FC236}">
                    <a16:creationId xmlns:a16="http://schemas.microsoft.com/office/drawing/2014/main" id="{56DCD43B-CAE4-5B4C-CE6C-F15F3A2A9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4525" y="3373438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Rectangle 76">
                <a:extLst>
                  <a:ext uri="{FF2B5EF4-FFF2-40B4-BE49-F238E27FC236}">
                    <a16:creationId xmlns:a16="http://schemas.microsoft.com/office/drawing/2014/main" id="{73ED9D4E-4F32-4EDC-866C-E67FC111E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6950" y="3225800"/>
                <a:ext cx="117475" cy="115887"/>
              </a:xfrm>
              <a:prstGeom prst="rect">
                <a:avLst/>
              </a:prstGeom>
              <a:solidFill>
                <a:srgbClr val="4672C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Rectangle 77">
                <a:extLst>
                  <a:ext uri="{FF2B5EF4-FFF2-40B4-BE49-F238E27FC236}">
                    <a16:creationId xmlns:a16="http://schemas.microsoft.com/office/drawing/2014/main" id="{8E118752-C8F1-51D5-2890-CBD1C403FC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6950" y="3225800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Rectangle 78">
                <a:extLst>
                  <a:ext uri="{FF2B5EF4-FFF2-40B4-BE49-F238E27FC236}">
                    <a16:creationId xmlns:a16="http://schemas.microsoft.com/office/drawing/2014/main" id="{2BA3239D-9F5D-C7DD-7590-19C60EF194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8538" y="3373438"/>
                <a:ext cx="117475" cy="115887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Rectangle 79">
                <a:extLst>
                  <a:ext uri="{FF2B5EF4-FFF2-40B4-BE49-F238E27FC236}">
                    <a16:creationId xmlns:a16="http://schemas.microsoft.com/office/drawing/2014/main" id="{61511834-D77D-3821-A7F8-F9F762376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8538" y="3373438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Rectangle 80">
                <a:extLst>
                  <a:ext uri="{FF2B5EF4-FFF2-40B4-BE49-F238E27FC236}">
                    <a16:creationId xmlns:a16="http://schemas.microsoft.com/office/drawing/2014/main" id="{24E0E2E3-FB75-EDFD-7B90-497FADC26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7600" y="3225800"/>
                <a:ext cx="115887" cy="115887"/>
              </a:xfrm>
              <a:prstGeom prst="rect">
                <a:avLst/>
              </a:prstGeom>
              <a:solidFill>
                <a:srgbClr val="4672C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Rectangle 81">
                <a:extLst>
                  <a:ext uri="{FF2B5EF4-FFF2-40B4-BE49-F238E27FC236}">
                    <a16:creationId xmlns:a16="http://schemas.microsoft.com/office/drawing/2014/main" id="{1F1F4005-0429-E076-947E-5E723210C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7600" y="3225800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" name="Rectangle 82">
                <a:extLst>
                  <a:ext uri="{FF2B5EF4-FFF2-40B4-BE49-F238E27FC236}">
                    <a16:creationId xmlns:a16="http://schemas.microsoft.com/office/drawing/2014/main" id="{C35ED776-A870-E52F-E283-9121DA783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9188" y="3373438"/>
                <a:ext cx="117475" cy="115887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" name="Rectangle 83">
                <a:extLst>
                  <a:ext uri="{FF2B5EF4-FFF2-40B4-BE49-F238E27FC236}">
                    <a16:creationId xmlns:a16="http://schemas.microsoft.com/office/drawing/2014/main" id="{08D2ADF7-81C0-459B-5357-3E62D1691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39188" y="3373438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" name="Rectangle 84">
                <a:extLst>
                  <a:ext uri="{FF2B5EF4-FFF2-40B4-BE49-F238E27FC236}">
                    <a16:creationId xmlns:a16="http://schemas.microsoft.com/office/drawing/2014/main" id="{EDBE6167-F3A9-DE19-E42D-B8FCB0230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0338" y="3225800"/>
                <a:ext cx="117475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Rectangle 85">
                <a:extLst>
                  <a:ext uri="{FF2B5EF4-FFF2-40B4-BE49-F238E27FC236}">
                    <a16:creationId xmlns:a16="http://schemas.microsoft.com/office/drawing/2014/main" id="{28BD92C2-A6B0-2F0E-990E-BF4D54604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0338" y="3225800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Rectangle 86">
                <a:extLst>
                  <a:ext uri="{FF2B5EF4-FFF2-40B4-BE49-F238E27FC236}">
                    <a16:creationId xmlns:a16="http://schemas.microsoft.com/office/drawing/2014/main" id="{8D3B9BCC-8E49-3334-26CF-4BB2AD85D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5288" y="3225800"/>
                <a:ext cx="115887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Rectangle 87">
                <a:extLst>
                  <a:ext uri="{FF2B5EF4-FFF2-40B4-BE49-F238E27FC236}">
                    <a16:creationId xmlns:a16="http://schemas.microsoft.com/office/drawing/2014/main" id="{0F28AB50-8AB9-02AD-F406-6252153B3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5288" y="3225800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Rectangle 88">
                <a:extLst>
                  <a:ext uri="{FF2B5EF4-FFF2-40B4-BE49-F238E27FC236}">
                    <a16:creationId xmlns:a16="http://schemas.microsoft.com/office/drawing/2014/main" id="{FB4E23FE-F6CE-D13F-D7A5-E7AF2CFBB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0338" y="3373438"/>
                <a:ext cx="117475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Rectangle 89">
                <a:extLst>
                  <a:ext uri="{FF2B5EF4-FFF2-40B4-BE49-F238E27FC236}">
                    <a16:creationId xmlns:a16="http://schemas.microsoft.com/office/drawing/2014/main" id="{4A62902F-EBED-CA28-C4F7-73BA79427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0338" y="3373438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" name="Rectangle 90">
                <a:extLst>
                  <a:ext uri="{FF2B5EF4-FFF2-40B4-BE49-F238E27FC236}">
                    <a16:creationId xmlns:a16="http://schemas.microsoft.com/office/drawing/2014/main" id="{CF3A4C0C-9E5D-2AC3-A989-800998513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6588" y="3225800"/>
                <a:ext cx="117475" cy="115887"/>
              </a:xfrm>
              <a:prstGeom prst="rect">
                <a:avLst/>
              </a:prstGeom>
              <a:solidFill>
                <a:srgbClr val="4672C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" name="Rectangle 91">
                <a:extLst>
                  <a:ext uri="{FF2B5EF4-FFF2-40B4-BE49-F238E27FC236}">
                    <a16:creationId xmlns:a16="http://schemas.microsoft.com/office/drawing/2014/main" id="{398B8C40-B393-C8EB-272D-618E556B6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6588" y="3225800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" name="Rectangle 92">
                <a:extLst>
                  <a:ext uri="{FF2B5EF4-FFF2-40B4-BE49-F238E27FC236}">
                    <a16:creationId xmlns:a16="http://schemas.microsoft.com/office/drawing/2014/main" id="{ADA87377-0936-8B34-3433-DAE847438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3050" y="3225800"/>
                <a:ext cx="117475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" name="Rectangle 93">
                <a:extLst>
                  <a:ext uri="{FF2B5EF4-FFF2-40B4-BE49-F238E27FC236}">
                    <a16:creationId xmlns:a16="http://schemas.microsoft.com/office/drawing/2014/main" id="{ADBAC957-611D-D0E4-89D4-8C77F25E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3050" y="3225800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" name="Rectangle 94">
                <a:extLst>
                  <a:ext uri="{FF2B5EF4-FFF2-40B4-BE49-F238E27FC236}">
                    <a16:creationId xmlns:a16="http://schemas.microsoft.com/office/drawing/2014/main" id="{6E094723-428E-9FFC-0BE3-2F8D88CB3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35938" y="3225800"/>
                <a:ext cx="117475" cy="115887"/>
              </a:xfrm>
              <a:prstGeom prst="rect">
                <a:avLst/>
              </a:prstGeom>
              <a:solidFill>
                <a:srgbClr val="4672C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" name="Rectangle 95">
                <a:extLst>
                  <a:ext uri="{FF2B5EF4-FFF2-40B4-BE49-F238E27FC236}">
                    <a16:creationId xmlns:a16="http://schemas.microsoft.com/office/drawing/2014/main" id="{F638BB6E-C54E-E06B-34B9-C97BF733C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35938" y="3225800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" name="Rectangle 96">
                <a:extLst>
                  <a:ext uri="{FF2B5EF4-FFF2-40B4-BE49-F238E27FC236}">
                    <a16:creationId xmlns:a16="http://schemas.microsoft.com/office/drawing/2014/main" id="{33F461B1-8F4E-B421-DB03-355F59F26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00988" y="3373438"/>
                <a:ext cx="117475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" name="Rectangle 97">
                <a:extLst>
                  <a:ext uri="{FF2B5EF4-FFF2-40B4-BE49-F238E27FC236}">
                    <a16:creationId xmlns:a16="http://schemas.microsoft.com/office/drawing/2014/main" id="{7BF82F3B-3E25-5AF1-50DC-8207C2EF4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00988" y="3373438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" name="Rectangle 98">
                <a:extLst>
                  <a:ext uri="{FF2B5EF4-FFF2-40B4-BE49-F238E27FC236}">
                    <a16:creationId xmlns:a16="http://schemas.microsoft.com/office/drawing/2014/main" id="{28D3021E-1308-F32E-390E-D9492CA69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5650" y="3225800"/>
                <a:ext cx="117475" cy="115887"/>
              </a:xfrm>
              <a:prstGeom prst="rect">
                <a:avLst/>
              </a:prstGeom>
              <a:solidFill>
                <a:srgbClr val="4672C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" name="Rectangle 99">
                <a:extLst>
                  <a:ext uri="{FF2B5EF4-FFF2-40B4-BE49-F238E27FC236}">
                    <a16:creationId xmlns:a16="http://schemas.microsoft.com/office/drawing/2014/main" id="{6853DCEF-9D8D-16FF-C5DB-3FFA2469D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75650" y="3225800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" name="Rectangle 100">
                <a:extLst>
                  <a:ext uri="{FF2B5EF4-FFF2-40B4-BE49-F238E27FC236}">
                    <a16:creationId xmlns:a16="http://schemas.microsoft.com/office/drawing/2014/main" id="{E3DE837D-7FDB-C23C-47CC-5E8E01952A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7963" y="3373438"/>
                <a:ext cx="115887" cy="115887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" name="Rectangle 101">
                <a:extLst>
                  <a:ext uri="{FF2B5EF4-FFF2-40B4-BE49-F238E27FC236}">
                    <a16:creationId xmlns:a16="http://schemas.microsoft.com/office/drawing/2014/main" id="{1C1115AC-004D-1B6A-F333-EA79642E0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7963" y="3373438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" name="Rectangle 102">
                <a:extLst>
                  <a:ext uri="{FF2B5EF4-FFF2-40B4-BE49-F238E27FC236}">
                    <a16:creationId xmlns:a16="http://schemas.microsoft.com/office/drawing/2014/main" id="{C4FCC0F4-F4D6-15DA-111A-21E43B3AC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34500" y="3373438"/>
                <a:ext cx="115887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" name="Rectangle 103">
                <a:extLst>
                  <a:ext uri="{FF2B5EF4-FFF2-40B4-BE49-F238E27FC236}">
                    <a16:creationId xmlns:a16="http://schemas.microsoft.com/office/drawing/2014/main" id="{B98A9B64-3413-C5A9-BB44-0F6357C6C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34500" y="3373438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" name="Rectangle 104">
                <a:extLst>
                  <a:ext uri="{FF2B5EF4-FFF2-40B4-BE49-F238E27FC236}">
                    <a16:creationId xmlns:a16="http://schemas.microsoft.com/office/drawing/2014/main" id="{1518BA90-092D-00F9-4756-D24680342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3563" y="3225800"/>
                <a:ext cx="117475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" name="Rectangle 105">
                <a:extLst>
                  <a:ext uri="{FF2B5EF4-FFF2-40B4-BE49-F238E27FC236}">
                    <a16:creationId xmlns:a16="http://schemas.microsoft.com/office/drawing/2014/main" id="{B120C9D7-612A-C5E8-9FA6-C76EE7F19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3563" y="3225800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" name="Rectangle 106">
                <a:extLst>
                  <a:ext uri="{FF2B5EF4-FFF2-40B4-BE49-F238E27FC236}">
                    <a16:creationId xmlns:a16="http://schemas.microsoft.com/office/drawing/2014/main" id="{1E16F18D-4B9E-7527-6EE7-DAB0CF6CE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5150" y="3373438"/>
                <a:ext cx="117475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" name="Rectangle 107">
                <a:extLst>
                  <a:ext uri="{FF2B5EF4-FFF2-40B4-BE49-F238E27FC236}">
                    <a16:creationId xmlns:a16="http://schemas.microsoft.com/office/drawing/2014/main" id="{C8600E79-5124-5313-E5C6-9454B9AC4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5150" y="3373438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" name="Rectangle 108">
                <a:extLst>
                  <a:ext uri="{FF2B5EF4-FFF2-40B4-BE49-F238E27FC236}">
                    <a16:creationId xmlns:a16="http://schemas.microsoft.com/office/drawing/2014/main" id="{C67E844B-F334-1A9B-2527-E20216510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21788" y="3373438"/>
                <a:ext cx="115887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" name="Rectangle 109">
                <a:extLst>
                  <a:ext uri="{FF2B5EF4-FFF2-40B4-BE49-F238E27FC236}">
                    <a16:creationId xmlns:a16="http://schemas.microsoft.com/office/drawing/2014/main" id="{B295A0BA-C31E-FEF0-391E-C4ADF1E11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21788" y="3373438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" name="Rectangle 110">
                <a:extLst>
                  <a:ext uri="{FF2B5EF4-FFF2-40B4-BE49-F238E27FC236}">
                    <a16:creationId xmlns:a16="http://schemas.microsoft.com/office/drawing/2014/main" id="{2480365B-BC19-21B3-C581-AD3E41CB4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56663" y="3225800"/>
                <a:ext cx="115887" cy="115887"/>
              </a:xfrm>
              <a:prstGeom prst="rect">
                <a:avLst/>
              </a:prstGeom>
              <a:solidFill>
                <a:srgbClr val="4672C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" name="Rectangle 111">
                <a:extLst>
                  <a:ext uri="{FF2B5EF4-FFF2-40B4-BE49-F238E27FC236}">
                    <a16:creationId xmlns:a16="http://schemas.microsoft.com/office/drawing/2014/main" id="{69D2B2B6-A38E-A052-322E-47045CFB2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56663" y="3225800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" name="Rectangle 112">
                <a:extLst>
                  <a:ext uri="{FF2B5EF4-FFF2-40B4-BE49-F238E27FC236}">
                    <a16:creationId xmlns:a16="http://schemas.microsoft.com/office/drawing/2014/main" id="{F0BAB880-EF90-E2A5-FE39-F7D625F9C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0025" y="3225800"/>
                <a:ext cx="117475" cy="115887"/>
              </a:xfrm>
              <a:prstGeom prst="rect">
                <a:avLst/>
              </a:prstGeom>
              <a:solidFill>
                <a:srgbClr val="4672C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" name="Rectangle 113">
                <a:extLst>
                  <a:ext uri="{FF2B5EF4-FFF2-40B4-BE49-F238E27FC236}">
                    <a16:creationId xmlns:a16="http://schemas.microsoft.com/office/drawing/2014/main" id="{74A7F1E2-0D5F-445C-4E50-63E3DD444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0025" y="3225800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" name="Rectangle 114">
                <a:extLst>
                  <a:ext uri="{FF2B5EF4-FFF2-40B4-BE49-F238E27FC236}">
                    <a16:creationId xmlns:a16="http://schemas.microsoft.com/office/drawing/2014/main" id="{C8F1664D-DFD9-2932-A0CC-5E2B77B8D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56663" y="3373438"/>
                <a:ext cx="115887" cy="115887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" name="Rectangle 115">
                <a:extLst>
                  <a:ext uri="{FF2B5EF4-FFF2-40B4-BE49-F238E27FC236}">
                    <a16:creationId xmlns:a16="http://schemas.microsoft.com/office/drawing/2014/main" id="{B66F0B6E-B944-81DD-CA1D-FCDA8273D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56663" y="3373438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" name="Rectangle 116">
                <a:extLst>
                  <a:ext uri="{FF2B5EF4-FFF2-40B4-BE49-F238E27FC236}">
                    <a16:creationId xmlns:a16="http://schemas.microsoft.com/office/drawing/2014/main" id="{35190F1D-B20E-12CE-CEF2-FBDC4D6F1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13850" y="3225800"/>
                <a:ext cx="117475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" name="Rectangle 117">
                <a:extLst>
                  <a:ext uri="{FF2B5EF4-FFF2-40B4-BE49-F238E27FC236}">
                    <a16:creationId xmlns:a16="http://schemas.microsoft.com/office/drawing/2014/main" id="{FE4146CB-13CD-DB79-50BC-FB943F9CF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13850" y="3225800"/>
                <a:ext cx="117475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" name="Rectangle 118">
                <a:extLst>
                  <a:ext uri="{FF2B5EF4-FFF2-40B4-BE49-F238E27FC236}">
                    <a16:creationId xmlns:a16="http://schemas.microsoft.com/office/drawing/2014/main" id="{BBCDCD0B-51C3-898B-853A-E3DBAECF1A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69375" y="3225800"/>
                <a:ext cx="115887" cy="115887"/>
              </a:xfrm>
              <a:prstGeom prst="rect">
                <a:avLst/>
              </a:prstGeom>
              <a:solidFill>
                <a:srgbClr val="4672C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" name="Rectangle 119">
                <a:extLst>
                  <a:ext uri="{FF2B5EF4-FFF2-40B4-BE49-F238E27FC236}">
                    <a16:creationId xmlns:a16="http://schemas.microsoft.com/office/drawing/2014/main" id="{D96BDB55-A9BB-0D6C-68D6-21B32ACDC4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69375" y="3225800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" name="Rectangle 120">
                <a:extLst>
                  <a:ext uri="{FF2B5EF4-FFF2-40B4-BE49-F238E27FC236}">
                    <a16:creationId xmlns:a16="http://schemas.microsoft.com/office/drawing/2014/main" id="{2B47DDFC-43FC-4533-6E19-027BDC263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77313" y="3373438"/>
                <a:ext cx="115887" cy="115887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" name="Rectangle 121">
                <a:extLst>
                  <a:ext uri="{FF2B5EF4-FFF2-40B4-BE49-F238E27FC236}">
                    <a16:creationId xmlns:a16="http://schemas.microsoft.com/office/drawing/2014/main" id="{76B81567-DC80-2C0E-D7A0-6869D4F6B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77313" y="3373438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" name="Rectangle 122">
                <a:extLst>
                  <a:ext uri="{FF2B5EF4-FFF2-40B4-BE49-F238E27FC236}">
                    <a16:creationId xmlns:a16="http://schemas.microsoft.com/office/drawing/2014/main" id="{BE966498-1111-DB56-BCFB-1EE6D3B5F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34500" y="3225800"/>
                <a:ext cx="115887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" name="Rectangle 123">
                <a:extLst>
                  <a:ext uri="{FF2B5EF4-FFF2-40B4-BE49-F238E27FC236}">
                    <a16:creationId xmlns:a16="http://schemas.microsoft.com/office/drawing/2014/main" id="{1533C6D0-8DA8-2BB9-92FF-1FB984445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34500" y="3225800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" name="Rectangle 124">
                <a:extLst>
                  <a:ext uri="{FF2B5EF4-FFF2-40B4-BE49-F238E27FC236}">
                    <a16:creationId xmlns:a16="http://schemas.microsoft.com/office/drawing/2014/main" id="{B1895C2B-AB6F-8BED-D298-575878835C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71038" y="3225800"/>
                <a:ext cx="115887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" name="Rectangle 125">
                <a:extLst>
                  <a:ext uri="{FF2B5EF4-FFF2-40B4-BE49-F238E27FC236}">
                    <a16:creationId xmlns:a16="http://schemas.microsoft.com/office/drawing/2014/main" id="{265978A8-DBE7-C22F-0853-C448F42C9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71038" y="3225800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" name="Rectangle 126">
                <a:extLst>
                  <a:ext uri="{FF2B5EF4-FFF2-40B4-BE49-F238E27FC236}">
                    <a16:creationId xmlns:a16="http://schemas.microsoft.com/office/drawing/2014/main" id="{6B0ADEAA-5877-0F6C-5B76-4931BBA99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72625" y="3373438"/>
                <a:ext cx="115887" cy="115887"/>
              </a:xfrm>
              <a:prstGeom prst="rect">
                <a:avLst/>
              </a:prstGeom>
              <a:solidFill>
                <a:srgbClr val="A5A5A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" name="Rectangle 127">
                <a:extLst>
                  <a:ext uri="{FF2B5EF4-FFF2-40B4-BE49-F238E27FC236}">
                    <a16:creationId xmlns:a16="http://schemas.microsoft.com/office/drawing/2014/main" id="{DA9E5E36-44EE-7FD4-761C-F737582DA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72625" y="3373438"/>
                <a:ext cx="115887" cy="115887"/>
              </a:xfrm>
              <a:prstGeom prst="rect">
                <a:avLst/>
              </a:prstGeom>
              <a:noFill/>
              <a:ln w="7938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BF21EB-F32D-4EC3-F29B-5C525039DEB7}"/>
                </a:ext>
              </a:extLst>
            </p:cNvPr>
            <p:cNvSpPr txBox="1"/>
            <p:nvPr/>
          </p:nvSpPr>
          <p:spPr>
            <a:xfrm>
              <a:off x="8497888" y="3802063"/>
              <a:ext cx="10731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dirty="0"/>
                <a:t>Slingshot switch</a:t>
              </a:r>
              <a:endParaRPr lang="en-GB" dirty="0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73D9ECC-7B1B-06D2-3176-124C4C3285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36888" y="3429000"/>
              <a:ext cx="122963" cy="474663"/>
            </a:xfrm>
            <a:prstGeom prst="straightConnector1">
              <a:avLst/>
            </a:prstGeom>
            <a:ln w="34925">
              <a:solidFill>
                <a:srgbClr val="3E47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07AF46B-0FB4-9864-AFF0-67374D41E743}"/>
              </a:ext>
            </a:extLst>
          </p:cNvPr>
          <p:cNvGrpSpPr/>
          <p:nvPr/>
        </p:nvGrpSpPr>
        <p:grpSpPr>
          <a:xfrm>
            <a:off x="286660" y="1300012"/>
            <a:ext cx="3929042" cy="2010579"/>
            <a:chOff x="406466" y="3004759"/>
            <a:chExt cx="3929042" cy="2010579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F98FE632-F4E0-B490-73EE-F4A71AE657FE}"/>
                </a:ext>
              </a:extLst>
            </p:cNvPr>
            <p:cNvGrpSpPr/>
            <p:nvPr/>
          </p:nvGrpSpPr>
          <p:grpSpPr>
            <a:xfrm>
              <a:off x="406466" y="3004759"/>
              <a:ext cx="2771119" cy="2010579"/>
              <a:chOff x="808074" y="2985570"/>
              <a:chExt cx="2771119" cy="2010579"/>
            </a:xfrm>
          </p:grpSpPr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E020317B-27D2-31B1-FA5B-1FF43E9D5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0357" y="2985570"/>
                <a:ext cx="2618836" cy="2010579"/>
              </a:xfrm>
              <a:prstGeom prst="rect">
                <a:avLst/>
              </a:prstGeom>
            </p:spPr>
          </p:pic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A45FB73D-F32F-D16C-2555-9694102F926F}"/>
                  </a:ext>
                </a:extLst>
              </p:cNvPr>
              <p:cNvSpPr/>
              <p:nvPr/>
            </p:nvSpPr>
            <p:spPr>
              <a:xfrm>
                <a:off x="808074" y="2985570"/>
                <a:ext cx="1669312" cy="119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7CD5D5AE-0146-FA54-7FDF-CA6E81083C0B}"/>
                  </a:ext>
                </a:extLst>
              </p:cNvPr>
              <p:cNvSpPr/>
              <p:nvPr/>
            </p:nvSpPr>
            <p:spPr>
              <a:xfrm>
                <a:off x="808074" y="3104707"/>
                <a:ext cx="489098" cy="3242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C8BB087-8B18-1795-9BD9-A10D1ACF31C2}"/>
                </a:ext>
              </a:extLst>
            </p:cNvPr>
            <p:cNvCxnSpPr>
              <a:cxnSpLocks/>
              <a:endCxn id="135" idx="1"/>
            </p:cNvCxnSpPr>
            <p:nvPr/>
          </p:nvCxnSpPr>
          <p:spPr>
            <a:xfrm flipV="1">
              <a:off x="2729396" y="3199693"/>
              <a:ext cx="886151" cy="350552"/>
            </a:xfrm>
            <a:prstGeom prst="line">
              <a:avLst/>
            </a:prstGeom>
            <a:ln w="25400">
              <a:solidFill>
                <a:srgbClr val="3E474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8505A87-A592-8DC1-CD4B-ACDB963E0281}"/>
                </a:ext>
              </a:extLst>
            </p:cNvPr>
            <p:cNvCxnSpPr>
              <a:cxnSpLocks/>
            </p:cNvCxnSpPr>
            <p:nvPr/>
          </p:nvCxnSpPr>
          <p:spPr>
            <a:xfrm>
              <a:off x="2760233" y="3676789"/>
              <a:ext cx="1096278" cy="144463"/>
            </a:xfrm>
            <a:prstGeom prst="line">
              <a:avLst/>
            </a:prstGeom>
            <a:ln w="25400">
              <a:solidFill>
                <a:srgbClr val="3E474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5" name="3D Model 134" descr="Magnifying Glass">
                  <a:extLst>
                    <a:ext uri="{FF2B5EF4-FFF2-40B4-BE49-F238E27FC236}">
                      <a16:creationId xmlns:a16="http://schemas.microsoft.com/office/drawing/2014/main" id="{9EB2F17A-C525-A915-2DC4-1FA9D19ABB1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69260245"/>
                    </p:ext>
                  </p:extLst>
                </p:nvPr>
              </p:nvGraphicFramePr>
              <p:xfrm rot="3549603">
                <a:off x="3257008" y="3488526"/>
                <a:ext cx="1471356" cy="685644"/>
              </p:xfrm>
              <a:graphic>
                <a:graphicData uri="http://schemas.microsoft.com/office/drawing/2017/model3d">
                  <am3d:model3d r:embed="rId4">
                    <am3d:spPr>
                      <a:xfrm rot="3549603">
                        <a:off x="0" y="0"/>
                        <a:ext cx="1471356" cy="685644"/>
                      </a:xfrm>
                      <a:prstGeom prst="rect">
                        <a:avLst/>
                      </a:prstGeom>
                    </am3d:spPr>
                    <am3d:camera>
                      <am3d:pos x="0" y="0" z="51390214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668896" d="1000000"/>
                      <am3d:preTrans dx="-1030" dy="-38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33212" ay="1018985" az="9698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162157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5" name="3D Model 134" descr="Magnifying Glass">
                  <a:extLst>
                    <a:ext uri="{FF2B5EF4-FFF2-40B4-BE49-F238E27FC236}">
                      <a16:creationId xmlns:a16="http://schemas.microsoft.com/office/drawing/2014/main" id="{9EB2F17A-C525-A915-2DC4-1FA9D19ABB1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3549603">
                  <a:off x="3137202" y="1783779"/>
                  <a:ext cx="1471356" cy="685644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9" name="Slide Number Placeholder 138">
            <a:extLst>
              <a:ext uri="{FF2B5EF4-FFF2-40B4-BE49-F238E27FC236}">
                <a16:creationId xmlns:a16="http://schemas.microsoft.com/office/drawing/2014/main" id="{4B1BF588-FBF2-E440-2CEC-342543B1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5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13"/>
          <p:cNvGrpSpPr/>
          <p:nvPr/>
        </p:nvGrpSpPr>
        <p:grpSpPr>
          <a:xfrm>
            <a:off x="578649" y="886740"/>
            <a:ext cx="8376811" cy="1038201"/>
            <a:chOff x="3668" y="216180"/>
            <a:chExt cx="8376811" cy="1038201"/>
          </a:xfrm>
        </p:grpSpPr>
        <p:sp>
          <p:nvSpPr>
            <p:cNvPr id="461" name="Google Shape;461;p13"/>
            <p:cNvSpPr/>
            <p:nvPr/>
          </p:nvSpPr>
          <p:spPr>
            <a:xfrm>
              <a:off x="3668" y="216180"/>
              <a:ext cx="2689641" cy="1038201"/>
            </a:xfrm>
            <a:prstGeom prst="chevron">
              <a:avLst>
                <a:gd name="adj" fmla="val 4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1239047" y="216367"/>
              <a:ext cx="1267540" cy="57939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 txBox="1"/>
            <p:nvPr/>
          </p:nvSpPr>
          <p:spPr>
            <a:xfrm>
              <a:off x="1256017" y="233337"/>
              <a:ext cx="1233600" cy="545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400"/>
                <a:buFont typeface="Arial"/>
                <a:buNone/>
              </a:pPr>
              <a:r>
                <a:rPr lang="en-US" sz="14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CURRENT</a:t>
              </a:r>
              <a:endParaRPr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2776988" y="216180"/>
              <a:ext cx="2689641" cy="1038201"/>
            </a:xfrm>
            <a:prstGeom prst="chevron">
              <a:avLst>
                <a:gd name="adj" fmla="val 4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3668828" y="216367"/>
              <a:ext cx="1954617" cy="57939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 txBox="1"/>
            <p:nvPr/>
          </p:nvSpPr>
          <p:spPr>
            <a:xfrm>
              <a:off x="3685798" y="233337"/>
              <a:ext cx="1920677" cy="545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400"/>
                <a:buFont typeface="Arial"/>
                <a:buNone/>
              </a:pPr>
              <a:r>
                <a:rPr lang="en-US" sz="14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IN DEVELOPMENT</a:t>
              </a:r>
              <a:endParaRPr dirty="0"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5690838" y="216180"/>
              <a:ext cx="2689641" cy="1038201"/>
            </a:xfrm>
            <a:prstGeom prst="chevron">
              <a:avLst>
                <a:gd name="adj" fmla="val 4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6926217" y="216367"/>
              <a:ext cx="1267540" cy="57939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 txBox="1"/>
            <p:nvPr/>
          </p:nvSpPr>
          <p:spPr>
            <a:xfrm>
              <a:off x="6943187" y="233337"/>
              <a:ext cx="1233600" cy="545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50" tIns="99550" rIns="99550" bIns="995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400"/>
                <a:buFont typeface="Arial"/>
                <a:buNone/>
              </a:pPr>
              <a:r>
                <a:rPr lang="en-US" sz="14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FUTURE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0" name="Google Shape;470;p13"/>
          <p:cNvSpPr/>
          <p:nvPr/>
        </p:nvSpPr>
        <p:spPr>
          <a:xfrm>
            <a:off x="574981" y="172917"/>
            <a:ext cx="7884160" cy="603181"/>
          </a:xfrm>
          <a:prstGeom prst="roundRect">
            <a:avLst>
              <a:gd name="adj" fmla="val 29228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PFLOP (2016) to 10-20 PFLOPS (2025)</a:t>
            </a:r>
            <a:endParaRPr/>
          </a:p>
        </p:txBody>
      </p:sp>
      <p:sp>
        <p:nvSpPr>
          <p:cNvPr id="471" name="Google Shape;471;p13"/>
          <p:cNvSpPr txBox="1"/>
          <p:nvPr/>
        </p:nvSpPr>
        <p:spPr>
          <a:xfrm>
            <a:off x="6696335" y="4751892"/>
            <a:ext cx="209682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~10-20 PFLOPS Capacity</a:t>
            </a:r>
            <a:endParaRPr/>
          </a:p>
        </p:txBody>
      </p:sp>
      <p:grpSp>
        <p:nvGrpSpPr>
          <p:cNvPr id="472" name="Google Shape;472;p13"/>
          <p:cNvGrpSpPr/>
          <p:nvPr/>
        </p:nvGrpSpPr>
        <p:grpSpPr>
          <a:xfrm>
            <a:off x="818821" y="1602395"/>
            <a:ext cx="1893927" cy="3434510"/>
            <a:chOff x="413317" y="1206904"/>
            <a:chExt cx="2375272" cy="4657725"/>
          </a:xfrm>
        </p:grpSpPr>
        <p:pic>
          <p:nvPicPr>
            <p:cNvPr id="473" name="Google Shape;473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3317" y="1206904"/>
              <a:ext cx="2375272" cy="465772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474" name="Google Shape;474;p13"/>
            <p:cNvSpPr/>
            <p:nvPr/>
          </p:nvSpPr>
          <p:spPr>
            <a:xfrm>
              <a:off x="2108217" y="5514005"/>
              <a:ext cx="47625" cy="86695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5" name="Google Shape;475;p13"/>
          <p:cNvSpPr txBox="1"/>
          <p:nvPr/>
        </p:nvSpPr>
        <p:spPr>
          <a:xfrm>
            <a:off x="6265819" y="5569547"/>
            <a:ext cx="335818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Note</a:t>
            </a:r>
            <a:r>
              <a:rPr lang="en-US" sz="1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F</a:t>
            </a:r>
            <a:r>
              <a:rPr lang="en-US" sz="1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1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oating-point </a:t>
            </a:r>
            <a:r>
              <a:rPr lang="en-US" sz="1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1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perations </a:t>
            </a:r>
            <a:r>
              <a:rPr lang="en-US" sz="1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1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er </a:t>
            </a:r>
            <a:r>
              <a:rPr lang="en-US" sz="10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econd, or FLOPS, is a measure of compute performance or how quickly and effectively a computer works. P or </a:t>
            </a:r>
            <a:r>
              <a:rPr lang="en-US" sz="1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peta</a:t>
            </a:r>
            <a:r>
              <a:rPr lang="en-US" sz="1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(used in units of measurement) denotes a factor of 10</a:t>
            </a:r>
            <a:r>
              <a:rPr lang="en-US" sz="1000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en-US" sz="1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 The Top 500 supercomputers today are minimally in the PFLOPS range.</a:t>
            </a:r>
            <a:endParaRPr dirty="0"/>
          </a:p>
        </p:txBody>
      </p:sp>
      <p:sp>
        <p:nvSpPr>
          <p:cNvPr id="476" name="Google Shape;476;p13"/>
          <p:cNvSpPr/>
          <p:nvPr/>
        </p:nvSpPr>
        <p:spPr>
          <a:xfrm>
            <a:off x="827925" y="5100510"/>
            <a:ext cx="1893927" cy="1635665"/>
          </a:xfrm>
          <a:prstGeom prst="roundRect">
            <a:avLst>
              <a:gd name="adj" fmla="val 9228"/>
            </a:avLst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279400" dist="190500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Add-on Systems (ASPIRE 1+)</a:t>
            </a:r>
            <a:endParaRPr sz="1100">
              <a:solidFill>
                <a:srgbClr val="3E47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E4745"/>
              </a:buClr>
              <a:buSzPts val="1100"/>
              <a:buFont typeface="Arial"/>
              <a:buChar char="•"/>
            </a:pPr>
            <a:r>
              <a:rPr lang="en-US" sz="1100" b="1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AI.Platform (6 x DGX-1)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E4745"/>
              </a:buClr>
              <a:buSzPts val="1100"/>
              <a:buFont typeface="Arial"/>
              <a:buChar char="•"/>
            </a:pPr>
            <a:r>
              <a:rPr lang="en-US" sz="1100" b="1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1,000 cores HTC System</a:t>
            </a:r>
            <a:endParaRPr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E4745"/>
              </a:buClr>
              <a:buSzPts val="1100"/>
              <a:buFont typeface="Arial"/>
              <a:buChar char="•"/>
            </a:pPr>
            <a:r>
              <a:rPr lang="en-US" sz="1100" b="1" i="1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Koppen</a:t>
            </a:r>
            <a:r>
              <a:rPr lang="en-US" sz="1100" b="1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 - 160 TFLOPS Cray XC-50, Climate System </a:t>
            </a:r>
            <a:endParaRPr/>
          </a:p>
        </p:txBody>
      </p:sp>
      <p:pic>
        <p:nvPicPr>
          <p:cNvPr id="477" name="Google Shape;477;p13"/>
          <p:cNvPicPr preferRelativeResize="0"/>
          <p:nvPr/>
        </p:nvPicPr>
        <p:blipFill rotWithShape="1">
          <a:blip r:embed="rId4">
            <a:alphaModFix/>
          </a:blip>
          <a:srcRect l="18559" t="22820" r="56153" b="15811"/>
          <a:stretch/>
        </p:blipFill>
        <p:spPr>
          <a:xfrm>
            <a:off x="6562440" y="1575188"/>
            <a:ext cx="2346615" cy="320317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78" name="Google Shape;478;p13"/>
          <p:cNvPicPr preferRelativeResize="0"/>
          <p:nvPr/>
        </p:nvPicPr>
        <p:blipFill rotWithShape="1">
          <a:blip r:embed="rId5">
            <a:alphaModFix/>
          </a:blip>
          <a:srcRect r="58984"/>
          <a:stretch/>
        </p:blipFill>
        <p:spPr>
          <a:xfrm>
            <a:off x="3574649" y="1666000"/>
            <a:ext cx="1884823" cy="337090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65100" dist="177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79" name="Google Shape;479;p13"/>
          <p:cNvSpPr/>
          <p:nvPr/>
        </p:nvSpPr>
        <p:spPr>
          <a:xfrm>
            <a:off x="3667975" y="5100509"/>
            <a:ext cx="1791498" cy="1500713"/>
          </a:xfrm>
          <a:prstGeom prst="roundRect">
            <a:avLst>
              <a:gd name="adj" fmla="val 9228"/>
            </a:avLst>
          </a:prstGeom>
          <a:solidFill>
            <a:srgbClr val="D8D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279400" dist="190500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1100" b="1" dirty="0">
                <a:solidFill>
                  <a:srgbClr val="4472C4"/>
                </a:solidFill>
                <a:latin typeface="Arial"/>
                <a:ea typeface="Arial"/>
                <a:cs typeface="Arial"/>
                <a:sym typeface="Arial"/>
              </a:rPr>
              <a:t>In Progress</a:t>
            </a:r>
            <a:endParaRPr sz="1100" dirty="0">
              <a:solidFill>
                <a:srgbClr val="3E47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E4745"/>
              </a:buClr>
              <a:buSzPts val="1100"/>
              <a:buFont typeface="Arial"/>
              <a:buChar char="•"/>
            </a:pPr>
            <a:r>
              <a:rPr lang="en-US" sz="1100" b="1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Aggregate ~10PFLOPS raw compute power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3E4745"/>
              </a:buClr>
              <a:buSzPts val="1100"/>
              <a:buFont typeface="Arial"/>
              <a:buChar char="•"/>
            </a:pPr>
            <a:r>
              <a:rPr lang="en-US" sz="1100" b="1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8x more powerful than current ASPIRE1 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7A109-B5CB-6F3E-C178-83E6D64B0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E6A85336-CCB2-4621-A7EA-256ED6C43523}"/>
              </a:ext>
            </a:extLst>
          </p:cNvPr>
          <p:cNvSpPr/>
          <p:nvPr/>
        </p:nvSpPr>
        <p:spPr>
          <a:xfrm>
            <a:off x="198784" y="631065"/>
            <a:ext cx="9508434" cy="5513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E0FADF4-E6B4-4BFC-B0F0-53F89E906447}"/>
              </a:ext>
            </a:extLst>
          </p:cNvPr>
          <p:cNvSpPr/>
          <p:nvPr/>
        </p:nvSpPr>
        <p:spPr>
          <a:xfrm>
            <a:off x="5468567" y="3332694"/>
            <a:ext cx="4127909" cy="27461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Tisa Offc Serif Pro" panose="02010504030101020102" pitchFamily="2" charset="0"/>
              <a:ea typeface="Malgun Gothic" panose="020B0503020000020004" pitchFamily="34" charset="-127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133D8D4-C031-4A3A-B846-1A4B0E6E4571}"/>
              </a:ext>
            </a:extLst>
          </p:cNvPr>
          <p:cNvSpPr/>
          <p:nvPr/>
        </p:nvSpPr>
        <p:spPr>
          <a:xfrm>
            <a:off x="7207501" y="1472892"/>
            <a:ext cx="2388975" cy="460593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Tisa Offc Serif Pro" panose="02010504030101020102" pitchFamily="2" charset="0"/>
              <a:ea typeface="Malgun Gothic" panose="020B0503020000020004" pitchFamily="34" charset="-127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6EBC677-00AF-4A7A-8C38-5E306AB5817E}"/>
              </a:ext>
            </a:extLst>
          </p:cNvPr>
          <p:cNvSpPr/>
          <p:nvPr/>
        </p:nvSpPr>
        <p:spPr>
          <a:xfrm>
            <a:off x="5464324" y="1476183"/>
            <a:ext cx="1666850" cy="17937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Tisa Offc Serif Pro" panose="02010504030101020102" pitchFamily="2" charset="0"/>
              <a:ea typeface="Malgun Gothic" panose="020B0503020000020004" pitchFamily="34" charset="-127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E8694C3-40F4-44B4-AEE5-5A95250718E3}"/>
              </a:ext>
            </a:extLst>
          </p:cNvPr>
          <p:cNvSpPr/>
          <p:nvPr/>
        </p:nvSpPr>
        <p:spPr>
          <a:xfrm>
            <a:off x="3920008" y="1472009"/>
            <a:ext cx="1451496" cy="46068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Tisa Offc Serif Pro" panose="02010504030101020102" pitchFamily="2" charset="0"/>
              <a:ea typeface="Malgun Gothic" panose="020B0503020000020004" pitchFamily="34" charset="-127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14E5572-46D8-4295-8170-EFD81D103C5C}"/>
              </a:ext>
            </a:extLst>
          </p:cNvPr>
          <p:cNvSpPr/>
          <p:nvPr/>
        </p:nvSpPr>
        <p:spPr>
          <a:xfrm>
            <a:off x="2105792" y="1476182"/>
            <a:ext cx="1726909" cy="460264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Tisa Offc Serif Pro" panose="02010504030101020102" pitchFamily="2" charset="0"/>
              <a:ea typeface="Malgun Gothic" panose="020B0503020000020004" pitchFamily="34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FD675C-E8A6-4C62-9725-7914DFE6F980}"/>
              </a:ext>
            </a:extLst>
          </p:cNvPr>
          <p:cNvSpPr/>
          <p:nvPr/>
        </p:nvSpPr>
        <p:spPr>
          <a:xfrm>
            <a:off x="296929" y="1485380"/>
            <a:ext cx="1726909" cy="45934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latin typeface="Tisa Offc Serif Pro" panose="02010504030101020102" pitchFamily="2" charset="0"/>
              <a:ea typeface="Malgun Gothic" panose="020B0503020000020004" pitchFamily="34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3" y="193275"/>
            <a:ext cx="8289234" cy="324678"/>
          </a:xfrm>
        </p:spPr>
        <p:txBody>
          <a:bodyPr/>
          <a:lstStyle/>
          <a:p>
            <a:r>
              <a:rPr lang="en-US" sz="2800" dirty="0"/>
              <a:t>Software Environment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34041-427D-4BD5-8438-0DAB31BB4EBF}"/>
              </a:ext>
            </a:extLst>
          </p:cNvPr>
          <p:cNvSpPr txBox="1">
            <a:spLocks/>
          </p:cNvSpPr>
          <p:nvPr/>
        </p:nvSpPr>
        <p:spPr>
          <a:xfrm>
            <a:off x="296929" y="708878"/>
            <a:ext cx="1726909" cy="706716"/>
          </a:xfrm>
          <a:prstGeom prst="rect">
            <a:avLst/>
          </a:prstGeom>
          <a:solidFill>
            <a:srgbClr val="E2231A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B6D3EB-AD13-4662-9016-41D1E87A879D}"/>
              </a:ext>
            </a:extLst>
          </p:cNvPr>
          <p:cNvSpPr txBox="1"/>
          <p:nvPr/>
        </p:nvSpPr>
        <p:spPr>
          <a:xfrm>
            <a:off x="2113427" y="707286"/>
            <a:ext cx="1726910" cy="706715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Development</a:t>
            </a:r>
            <a:endParaRPr lang="en-SG" sz="1600" b="1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5CF390-AEAB-47DE-AE53-2296B187705A}"/>
              </a:ext>
            </a:extLst>
          </p:cNvPr>
          <p:cNvSpPr txBox="1"/>
          <p:nvPr/>
        </p:nvSpPr>
        <p:spPr>
          <a:xfrm>
            <a:off x="415883" y="5372621"/>
            <a:ext cx="1469232" cy="590716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Red Hat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Enterprise Linux 8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973373-2BC2-4898-955A-2C01758AC5D9}"/>
              </a:ext>
            </a:extLst>
          </p:cNvPr>
          <p:cNvSpPr txBox="1"/>
          <p:nvPr/>
        </p:nvSpPr>
        <p:spPr>
          <a:xfrm>
            <a:off x="415884" y="4407472"/>
            <a:ext cx="1469231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GPFS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D0F73C-762C-4E96-8691-76517E88D0B1}"/>
              </a:ext>
            </a:extLst>
          </p:cNvPr>
          <p:cNvSpPr txBox="1"/>
          <p:nvPr/>
        </p:nvSpPr>
        <p:spPr>
          <a:xfrm>
            <a:off x="409904" y="4734621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Lustre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564395-2762-4903-A1C4-8C5DFB609F8A}"/>
              </a:ext>
            </a:extLst>
          </p:cNvPr>
          <p:cNvSpPr txBox="1"/>
          <p:nvPr/>
        </p:nvSpPr>
        <p:spPr>
          <a:xfrm>
            <a:off x="427836" y="2524934"/>
            <a:ext cx="1445323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Altair Access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075C0E-6EFF-4B87-8E86-B3E68F9874CD}"/>
              </a:ext>
            </a:extLst>
          </p:cNvPr>
          <p:cNvSpPr txBox="1"/>
          <p:nvPr/>
        </p:nvSpPr>
        <p:spPr>
          <a:xfrm>
            <a:off x="438692" y="1858994"/>
            <a:ext cx="1440443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Altair PBS Pro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B44BAE-60C3-40F5-849A-E05BAEDE858C}"/>
              </a:ext>
            </a:extLst>
          </p:cNvPr>
          <p:cNvSpPr txBox="1"/>
          <p:nvPr/>
        </p:nvSpPr>
        <p:spPr>
          <a:xfrm>
            <a:off x="409322" y="3502660"/>
            <a:ext cx="1469232" cy="493407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*Kubernetes with Docker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45326F-6267-4517-B495-01E8ED47AA78}"/>
              </a:ext>
            </a:extLst>
          </p:cNvPr>
          <p:cNvSpPr txBox="1"/>
          <p:nvPr/>
        </p:nvSpPr>
        <p:spPr>
          <a:xfrm>
            <a:off x="2235471" y="2248874"/>
            <a:ext cx="1469233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GNU GCC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D6CB9-C905-4B8F-8D89-4D43FA33984F}"/>
              </a:ext>
            </a:extLst>
          </p:cNvPr>
          <p:cNvSpPr txBox="1"/>
          <p:nvPr/>
        </p:nvSpPr>
        <p:spPr>
          <a:xfrm>
            <a:off x="2235472" y="1931510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AMD AOCC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00B6E8-47F1-4C39-A199-A00F338B3474}"/>
              </a:ext>
            </a:extLst>
          </p:cNvPr>
          <p:cNvSpPr txBox="1"/>
          <p:nvPr/>
        </p:nvSpPr>
        <p:spPr>
          <a:xfrm>
            <a:off x="2242265" y="2890467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Intel </a:t>
            </a:r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oneAPI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C017F3-53ED-4CFB-9972-E8C6A2D11272}"/>
              </a:ext>
            </a:extLst>
          </p:cNvPr>
          <p:cNvSpPr txBox="1"/>
          <p:nvPr/>
        </p:nvSpPr>
        <p:spPr>
          <a:xfrm>
            <a:off x="2233239" y="3790428"/>
            <a:ext cx="1455616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Nvidia CUDA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C07125-5E1A-4882-967C-D1CE6414949A}"/>
              </a:ext>
            </a:extLst>
          </p:cNvPr>
          <p:cNvSpPr txBox="1"/>
          <p:nvPr/>
        </p:nvSpPr>
        <p:spPr>
          <a:xfrm>
            <a:off x="2230288" y="3211880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NVHPC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09955-1331-4A87-BF51-E91B148C68F4}"/>
              </a:ext>
            </a:extLst>
          </p:cNvPr>
          <p:cNvSpPr txBox="1"/>
          <p:nvPr/>
        </p:nvSpPr>
        <p:spPr>
          <a:xfrm>
            <a:off x="5464324" y="713594"/>
            <a:ext cx="1666850" cy="695355"/>
          </a:xfrm>
          <a:prstGeom prst="rect">
            <a:avLst/>
          </a:prstGeom>
          <a:solidFill>
            <a:srgbClr val="7630EA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Profiling &amp; Debugging</a:t>
            </a:r>
            <a:endParaRPr lang="en-SG" sz="1600" b="1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B0179C-A082-47AA-A387-C862B0194E7D}"/>
              </a:ext>
            </a:extLst>
          </p:cNvPr>
          <p:cNvSpPr txBox="1"/>
          <p:nvPr/>
        </p:nvSpPr>
        <p:spPr>
          <a:xfrm>
            <a:off x="5550821" y="1593003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ARM Forge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86A715-C29F-472E-837D-4254E2BDD91B}"/>
              </a:ext>
            </a:extLst>
          </p:cNvPr>
          <p:cNvSpPr txBox="1"/>
          <p:nvPr/>
        </p:nvSpPr>
        <p:spPr>
          <a:xfrm>
            <a:off x="5550417" y="1911895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Cray Stat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32306B-B9F6-4345-BC4C-0D9FA50F9B14}"/>
              </a:ext>
            </a:extLst>
          </p:cNvPr>
          <p:cNvSpPr txBox="1"/>
          <p:nvPr/>
        </p:nvSpPr>
        <p:spPr>
          <a:xfrm>
            <a:off x="5546539" y="2240597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gdb4hpc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C190E7-3A19-480E-A702-CAE96BB17821}"/>
              </a:ext>
            </a:extLst>
          </p:cNvPr>
          <p:cNvSpPr txBox="1"/>
          <p:nvPr/>
        </p:nvSpPr>
        <p:spPr>
          <a:xfrm>
            <a:off x="5550821" y="2882556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Valgrind4hpc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D774A1-08A3-4180-8E26-7B37697A7802}"/>
              </a:ext>
            </a:extLst>
          </p:cNvPr>
          <p:cNvSpPr txBox="1"/>
          <p:nvPr/>
        </p:nvSpPr>
        <p:spPr>
          <a:xfrm>
            <a:off x="5546060" y="2563664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Perftools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8D9DE1-58A9-4A6A-943F-FA4B45EBDC14}"/>
              </a:ext>
            </a:extLst>
          </p:cNvPr>
          <p:cNvSpPr txBox="1"/>
          <p:nvPr/>
        </p:nvSpPr>
        <p:spPr>
          <a:xfrm>
            <a:off x="7208049" y="707286"/>
            <a:ext cx="2388427" cy="695355"/>
          </a:xfrm>
          <a:prstGeom prst="rect">
            <a:avLst/>
          </a:prstGeom>
          <a:solidFill>
            <a:srgbClr val="FF8300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</a:rPr>
              <a:t>Application</a:t>
            </a:r>
            <a:endParaRPr lang="en-SG" sz="1600" b="1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D7FD80-0B20-4CB0-9D6A-B2EE2328D5A7}"/>
              </a:ext>
            </a:extLst>
          </p:cNvPr>
          <p:cNvSpPr txBox="1"/>
          <p:nvPr/>
        </p:nvSpPr>
        <p:spPr>
          <a:xfrm>
            <a:off x="3912009" y="708878"/>
            <a:ext cx="1459494" cy="705122"/>
          </a:xfrm>
          <a:prstGeom prst="rect">
            <a:avLst/>
          </a:prstGeom>
          <a:solidFill>
            <a:srgbClr val="C140FF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Library</a:t>
            </a:r>
            <a:endParaRPr lang="en-SG" sz="1600" b="1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7C62C3-DF2B-4684-951A-4D1BC8CE1136}"/>
              </a:ext>
            </a:extLst>
          </p:cNvPr>
          <p:cNvSpPr txBox="1"/>
          <p:nvPr/>
        </p:nvSpPr>
        <p:spPr>
          <a:xfrm>
            <a:off x="4036876" y="1832497"/>
            <a:ext cx="1209760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Cray MPICH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06E4FF-8314-4979-A70F-40A716BBF9F7}"/>
              </a:ext>
            </a:extLst>
          </p:cNvPr>
          <p:cNvSpPr txBox="1"/>
          <p:nvPr/>
        </p:nvSpPr>
        <p:spPr>
          <a:xfrm>
            <a:off x="4036877" y="2150451"/>
            <a:ext cx="1209760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OpenMPI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0E22BF-9C84-407C-9490-B8F981052D8F}"/>
              </a:ext>
            </a:extLst>
          </p:cNvPr>
          <p:cNvSpPr txBox="1"/>
          <p:nvPr/>
        </p:nvSpPr>
        <p:spPr>
          <a:xfrm>
            <a:off x="4036876" y="2889120"/>
            <a:ext cx="1209761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AMD AOCL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0DF2F0-EC2B-4A60-BCCB-86079FEABC40}"/>
              </a:ext>
            </a:extLst>
          </p:cNvPr>
          <p:cNvSpPr txBox="1"/>
          <p:nvPr/>
        </p:nvSpPr>
        <p:spPr>
          <a:xfrm>
            <a:off x="4034318" y="3508697"/>
            <a:ext cx="1212318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Cray </a:t>
            </a:r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LibSci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2AF23A-CAAA-43F4-95FA-4BD91F8E541D}"/>
              </a:ext>
            </a:extLst>
          </p:cNvPr>
          <p:cNvSpPr txBox="1"/>
          <p:nvPr/>
        </p:nvSpPr>
        <p:spPr>
          <a:xfrm>
            <a:off x="4036877" y="3823758"/>
            <a:ext cx="1212319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FFTW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9F6E81-AED5-43E5-8213-43DC3CCF7E41}"/>
              </a:ext>
            </a:extLst>
          </p:cNvPr>
          <p:cNvSpPr txBox="1"/>
          <p:nvPr/>
        </p:nvSpPr>
        <p:spPr>
          <a:xfrm>
            <a:off x="4034318" y="4139819"/>
            <a:ext cx="1209759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GSL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3BA876-425A-4152-9C8E-61120B9766D3}"/>
              </a:ext>
            </a:extLst>
          </p:cNvPr>
          <p:cNvSpPr txBox="1"/>
          <p:nvPr/>
        </p:nvSpPr>
        <p:spPr>
          <a:xfrm>
            <a:off x="4034318" y="4459554"/>
            <a:ext cx="1209759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Intel MKL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4BC6A9-A2BA-451C-B8C2-9E82D06755BE}"/>
              </a:ext>
            </a:extLst>
          </p:cNvPr>
          <p:cNvSpPr txBox="1"/>
          <p:nvPr/>
        </p:nvSpPr>
        <p:spPr>
          <a:xfrm>
            <a:off x="4036877" y="4775632"/>
            <a:ext cx="1214878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PETSc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4823A2-72BC-4DD2-87AF-2891BA3DCDE3}"/>
              </a:ext>
            </a:extLst>
          </p:cNvPr>
          <p:cNvSpPr txBox="1"/>
          <p:nvPr/>
        </p:nvSpPr>
        <p:spPr>
          <a:xfrm>
            <a:off x="4034318" y="5366632"/>
            <a:ext cx="1217437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HDF5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987539-1632-494A-89A1-7EAB035D48B8}"/>
              </a:ext>
            </a:extLst>
          </p:cNvPr>
          <p:cNvSpPr txBox="1"/>
          <p:nvPr/>
        </p:nvSpPr>
        <p:spPr>
          <a:xfrm>
            <a:off x="4041996" y="5688138"/>
            <a:ext cx="1209759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NetCDF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7B1F4C-2564-4F73-B8C1-B66E052CDCAB}"/>
              </a:ext>
            </a:extLst>
          </p:cNvPr>
          <p:cNvSpPr txBox="1"/>
          <p:nvPr/>
        </p:nvSpPr>
        <p:spPr>
          <a:xfrm>
            <a:off x="2238359" y="4728800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</a:rPr>
              <a:t>Java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8FFC9D-9B15-4E1D-ABAB-5FEAAE40401B}"/>
              </a:ext>
            </a:extLst>
          </p:cNvPr>
          <p:cNvSpPr txBox="1"/>
          <p:nvPr/>
        </p:nvSpPr>
        <p:spPr>
          <a:xfrm>
            <a:off x="2238359" y="5044344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</a:rPr>
              <a:t>Julia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779A71-222A-48B2-B284-3435E3FA4924}"/>
              </a:ext>
            </a:extLst>
          </p:cNvPr>
          <p:cNvSpPr txBox="1"/>
          <p:nvPr/>
        </p:nvSpPr>
        <p:spPr>
          <a:xfrm>
            <a:off x="2238359" y="5358177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</a:rPr>
              <a:t>Octave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2B08A8-92BC-4675-BDA6-B4B4CDFAFA45}"/>
              </a:ext>
            </a:extLst>
          </p:cNvPr>
          <p:cNvSpPr txBox="1"/>
          <p:nvPr/>
        </p:nvSpPr>
        <p:spPr>
          <a:xfrm>
            <a:off x="2238359" y="4415671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Python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0A8C43-23CB-4A61-BA53-2C2003CD9E89}"/>
              </a:ext>
            </a:extLst>
          </p:cNvPr>
          <p:cNvSpPr txBox="1"/>
          <p:nvPr/>
        </p:nvSpPr>
        <p:spPr>
          <a:xfrm>
            <a:off x="2238359" y="5681700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R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FA82A5-FF28-4E08-8FD1-3054FC9E8732}"/>
              </a:ext>
            </a:extLst>
          </p:cNvPr>
          <p:cNvSpPr txBox="1"/>
          <p:nvPr/>
        </p:nvSpPr>
        <p:spPr>
          <a:xfrm>
            <a:off x="7301286" y="4397484"/>
            <a:ext cx="1099076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</a:rPr>
              <a:t>Anaconda3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4A0712-C611-49B2-B7F8-02E3B081EC1A}"/>
              </a:ext>
            </a:extLst>
          </p:cNvPr>
          <p:cNvSpPr txBox="1"/>
          <p:nvPr/>
        </p:nvSpPr>
        <p:spPr>
          <a:xfrm>
            <a:off x="7300322" y="5692772"/>
            <a:ext cx="1093988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SG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Tmod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4DF3B0-FE2B-4A47-9A95-BDE93AE2181C}"/>
              </a:ext>
            </a:extLst>
          </p:cNvPr>
          <p:cNvSpPr txBox="1"/>
          <p:nvPr/>
        </p:nvSpPr>
        <p:spPr>
          <a:xfrm>
            <a:off x="7295397" y="5368954"/>
            <a:ext cx="1109161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RELION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815827-44EC-4515-A3AA-05AD989AFEC1}"/>
              </a:ext>
            </a:extLst>
          </p:cNvPr>
          <p:cNvSpPr txBox="1"/>
          <p:nvPr/>
        </p:nvSpPr>
        <p:spPr>
          <a:xfrm>
            <a:off x="7301284" y="5045161"/>
            <a:ext cx="1103273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MRtrix3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24574AE-F87F-40FA-ACAC-C0A53B9FAA8E}"/>
              </a:ext>
            </a:extLst>
          </p:cNvPr>
          <p:cNvSpPr txBox="1"/>
          <p:nvPr/>
        </p:nvSpPr>
        <p:spPr>
          <a:xfrm>
            <a:off x="7300323" y="4722467"/>
            <a:ext cx="1100040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GNU Parallel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FA7A19-9AEC-4160-8C54-6043910FABBE}"/>
              </a:ext>
            </a:extLst>
          </p:cNvPr>
          <p:cNvSpPr txBox="1"/>
          <p:nvPr/>
        </p:nvSpPr>
        <p:spPr>
          <a:xfrm>
            <a:off x="5599502" y="5374653"/>
            <a:ext cx="759387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Cylc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DB59999-7B9E-4FAB-A20C-4507BEC77271}"/>
              </a:ext>
            </a:extLst>
          </p:cNvPr>
          <p:cNvSpPr txBox="1"/>
          <p:nvPr/>
        </p:nvSpPr>
        <p:spPr>
          <a:xfrm>
            <a:off x="6415012" y="5374653"/>
            <a:ext cx="72260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Rose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A39016-67A1-4632-9DD5-F3EFDEE92814}"/>
              </a:ext>
            </a:extLst>
          </p:cNvPr>
          <p:cNvSpPr txBox="1"/>
          <p:nvPr/>
        </p:nvSpPr>
        <p:spPr>
          <a:xfrm>
            <a:off x="5599503" y="5699569"/>
            <a:ext cx="1538111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Nextflow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9202ED-DFF5-41E2-BB82-501613F72A84}"/>
              </a:ext>
            </a:extLst>
          </p:cNvPr>
          <p:cNvSpPr txBox="1"/>
          <p:nvPr/>
        </p:nvSpPr>
        <p:spPr>
          <a:xfrm>
            <a:off x="5503294" y="3693034"/>
            <a:ext cx="775305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ABySS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B3491E2-5921-4BFE-97C8-4A702C50A32C}"/>
              </a:ext>
            </a:extLst>
          </p:cNvPr>
          <p:cNvSpPr txBox="1"/>
          <p:nvPr/>
        </p:nvSpPr>
        <p:spPr>
          <a:xfrm>
            <a:off x="6302363" y="3696951"/>
            <a:ext cx="873397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BEAST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647B830-36E8-40E2-BD8F-A8A1ACF22FAC}"/>
              </a:ext>
            </a:extLst>
          </p:cNvPr>
          <p:cNvSpPr txBox="1"/>
          <p:nvPr/>
        </p:nvSpPr>
        <p:spPr>
          <a:xfrm>
            <a:off x="5503294" y="4023478"/>
            <a:ext cx="765597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bedtools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4DBE40-6452-4651-90B5-E3EC6A879CDB}"/>
              </a:ext>
            </a:extLst>
          </p:cNvPr>
          <p:cNvSpPr txBox="1"/>
          <p:nvPr/>
        </p:nvSpPr>
        <p:spPr>
          <a:xfrm>
            <a:off x="5503294" y="4683696"/>
            <a:ext cx="76166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BLAST+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802C3B2-9CDA-49FB-8648-87D843AA45AF}"/>
              </a:ext>
            </a:extLst>
          </p:cNvPr>
          <p:cNvSpPr txBox="1"/>
          <p:nvPr/>
        </p:nvSpPr>
        <p:spPr>
          <a:xfrm>
            <a:off x="5503295" y="4353922"/>
            <a:ext cx="76166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bowtie2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8B25C7-AD5F-4359-92F0-D4C7057BFEE1}"/>
              </a:ext>
            </a:extLst>
          </p:cNvPr>
          <p:cNvSpPr txBox="1"/>
          <p:nvPr/>
        </p:nvSpPr>
        <p:spPr>
          <a:xfrm>
            <a:off x="6298430" y="4346133"/>
            <a:ext cx="877333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GATK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5FB06F1-5355-4522-B10D-7EF0AD84672A}"/>
              </a:ext>
            </a:extLst>
          </p:cNvPr>
          <p:cNvSpPr txBox="1"/>
          <p:nvPr/>
        </p:nvSpPr>
        <p:spPr>
          <a:xfrm>
            <a:off x="6302365" y="4018317"/>
            <a:ext cx="873398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BWA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87CD3C-97C1-4746-BFA5-D043D3E4B40B}"/>
              </a:ext>
            </a:extLst>
          </p:cNvPr>
          <p:cNvSpPr txBox="1"/>
          <p:nvPr/>
        </p:nvSpPr>
        <p:spPr>
          <a:xfrm>
            <a:off x="6298431" y="4683696"/>
            <a:ext cx="877329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SAMtools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6AB71A4-50D9-4BAE-BEA3-15985DBE95E9}"/>
              </a:ext>
            </a:extLst>
          </p:cNvPr>
          <p:cNvSpPr txBox="1"/>
          <p:nvPr/>
        </p:nvSpPr>
        <p:spPr>
          <a:xfrm>
            <a:off x="7309444" y="2423042"/>
            <a:ext cx="1100038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BerkeleyGW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34BAA65-2275-4676-B6EA-BD45D6F6B3C7}"/>
              </a:ext>
            </a:extLst>
          </p:cNvPr>
          <p:cNvSpPr txBox="1"/>
          <p:nvPr/>
        </p:nvSpPr>
        <p:spPr>
          <a:xfrm>
            <a:off x="8459656" y="2418902"/>
            <a:ext cx="1039847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GROMACS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D28A219-9715-4903-AE9C-5048BBF2EE85}"/>
              </a:ext>
            </a:extLst>
          </p:cNvPr>
          <p:cNvSpPr txBox="1"/>
          <p:nvPr/>
        </p:nvSpPr>
        <p:spPr>
          <a:xfrm>
            <a:off x="7300322" y="2750875"/>
            <a:ext cx="1100039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LAMMPS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F750A8-9D72-4820-A215-D8BAF238BC39}"/>
              </a:ext>
            </a:extLst>
          </p:cNvPr>
          <p:cNvSpPr txBox="1"/>
          <p:nvPr/>
        </p:nvSpPr>
        <p:spPr>
          <a:xfrm>
            <a:off x="8463848" y="2750525"/>
            <a:ext cx="1035656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Mumax3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1B1FFF-69AA-4B2C-BD2B-868ABFAD5645}"/>
              </a:ext>
            </a:extLst>
          </p:cNvPr>
          <p:cNvSpPr txBox="1"/>
          <p:nvPr/>
        </p:nvSpPr>
        <p:spPr>
          <a:xfrm>
            <a:off x="7300323" y="3071334"/>
            <a:ext cx="1109160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OpenFOAM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4C02F7-D22F-4F59-9A3D-753AD5CA5153}"/>
              </a:ext>
            </a:extLst>
          </p:cNvPr>
          <p:cNvSpPr txBox="1"/>
          <p:nvPr/>
        </p:nvSpPr>
        <p:spPr>
          <a:xfrm>
            <a:off x="8455138" y="3072142"/>
            <a:ext cx="1044366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Nek5000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3B458D-1149-4F2D-B8AB-904CD936D6B4}"/>
              </a:ext>
            </a:extLst>
          </p:cNvPr>
          <p:cNvSpPr txBox="1"/>
          <p:nvPr/>
        </p:nvSpPr>
        <p:spPr>
          <a:xfrm>
            <a:off x="8447443" y="3397074"/>
            <a:ext cx="1052060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Nektar</a:t>
            </a:r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++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2EB8CE-AC73-45E7-8EDE-C424F683BCFB}"/>
              </a:ext>
            </a:extLst>
          </p:cNvPr>
          <p:cNvSpPr txBox="1"/>
          <p:nvPr/>
        </p:nvSpPr>
        <p:spPr>
          <a:xfrm>
            <a:off x="7300322" y="3392775"/>
            <a:ext cx="1109161" cy="608162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Quantum ESPRESSO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966DB2B-97D3-4320-ADCB-C466B3363353}"/>
              </a:ext>
            </a:extLst>
          </p:cNvPr>
          <p:cNvSpPr txBox="1"/>
          <p:nvPr/>
        </p:nvSpPr>
        <p:spPr>
          <a:xfrm>
            <a:off x="8447443" y="3723938"/>
            <a:ext cx="1052060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WRF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414C45-C402-4E06-9DA8-FC71BC29BE1D}"/>
              </a:ext>
            </a:extLst>
          </p:cNvPr>
          <p:cNvSpPr txBox="1"/>
          <p:nvPr/>
        </p:nvSpPr>
        <p:spPr>
          <a:xfrm>
            <a:off x="7332894" y="1802743"/>
            <a:ext cx="1076587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Tensorflow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DE6B1E3-29B6-4767-A781-D7B21EFE96AC}"/>
              </a:ext>
            </a:extLst>
          </p:cNvPr>
          <p:cNvSpPr txBox="1"/>
          <p:nvPr/>
        </p:nvSpPr>
        <p:spPr>
          <a:xfrm>
            <a:off x="8448114" y="1801613"/>
            <a:ext cx="1051389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PyTorch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7FCEAF7-B8D5-4800-AC8D-F9C6206E5608}"/>
              </a:ext>
            </a:extLst>
          </p:cNvPr>
          <p:cNvSpPr txBox="1"/>
          <p:nvPr/>
        </p:nvSpPr>
        <p:spPr>
          <a:xfrm>
            <a:off x="8447443" y="4399326"/>
            <a:ext cx="1052060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FCM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3F35ACF-573F-4F04-954B-853AAB8CBA0B}"/>
              </a:ext>
            </a:extLst>
          </p:cNvPr>
          <p:cNvSpPr txBox="1"/>
          <p:nvPr/>
        </p:nvSpPr>
        <p:spPr>
          <a:xfrm>
            <a:off x="2238359" y="2570287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HPE CCE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C37E867-8446-4DF2-A00C-3D17FA8EA3AC}"/>
              </a:ext>
            </a:extLst>
          </p:cNvPr>
          <p:cNvSpPr txBox="1"/>
          <p:nvPr/>
        </p:nvSpPr>
        <p:spPr>
          <a:xfrm>
            <a:off x="409904" y="5079727"/>
            <a:ext cx="151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Operating System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021C0E1-2254-4C0C-A746-D68CF2794B51}"/>
              </a:ext>
            </a:extLst>
          </p:cNvPr>
          <p:cNvSpPr txBox="1"/>
          <p:nvPr/>
        </p:nvSpPr>
        <p:spPr>
          <a:xfrm>
            <a:off x="287044" y="4119306"/>
            <a:ext cx="172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Parallel File System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6317F8C-690C-4F51-B933-D438BB1D7A73}"/>
              </a:ext>
            </a:extLst>
          </p:cNvPr>
          <p:cNvSpPr txBox="1"/>
          <p:nvPr/>
        </p:nvSpPr>
        <p:spPr>
          <a:xfrm>
            <a:off x="280549" y="2917432"/>
            <a:ext cx="172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Container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3AC0702-5496-412F-9D68-9A9D2C4F0201}"/>
              </a:ext>
            </a:extLst>
          </p:cNvPr>
          <p:cNvSpPr txBox="1"/>
          <p:nvPr/>
        </p:nvSpPr>
        <p:spPr>
          <a:xfrm>
            <a:off x="409904" y="3187964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Singularity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F6893E1-2402-446A-8F4C-483C116BB9D4}"/>
              </a:ext>
            </a:extLst>
          </p:cNvPr>
          <p:cNvSpPr txBox="1"/>
          <p:nvPr/>
        </p:nvSpPr>
        <p:spPr>
          <a:xfrm>
            <a:off x="276795" y="1583766"/>
            <a:ext cx="172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Workload Manager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AED15A-EFE9-444E-8D34-0F176F7326BF}"/>
              </a:ext>
            </a:extLst>
          </p:cNvPr>
          <p:cNvSpPr txBox="1"/>
          <p:nvPr/>
        </p:nvSpPr>
        <p:spPr>
          <a:xfrm>
            <a:off x="2120104" y="1499076"/>
            <a:ext cx="171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Cray Programming Environment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39C4C98-FDC7-421C-8F97-C3C971A51107}"/>
              </a:ext>
            </a:extLst>
          </p:cNvPr>
          <p:cNvSpPr txBox="1"/>
          <p:nvPr/>
        </p:nvSpPr>
        <p:spPr>
          <a:xfrm>
            <a:off x="2105792" y="3534486"/>
            <a:ext cx="1717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Programming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E6DACDF-EE14-48C7-AAF8-588D9287E2D9}"/>
              </a:ext>
            </a:extLst>
          </p:cNvPr>
          <p:cNvSpPr txBox="1"/>
          <p:nvPr/>
        </p:nvSpPr>
        <p:spPr>
          <a:xfrm>
            <a:off x="3920008" y="5114588"/>
            <a:ext cx="1451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I/O Libraries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C68E7D-C7D8-4566-B76D-D60816585B7B}"/>
              </a:ext>
            </a:extLst>
          </p:cNvPr>
          <p:cNvSpPr txBox="1"/>
          <p:nvPr/>
        </p:nvSpPr>
        <p:spPr>
          <a:xfrm>
            <a:off x="3920008" y="2466536"/>
            <a:ext cx="1451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Scientific Libraries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2B3C663-8940-4C01-9341-8D74224C758E}"/>
              </a:ext>
            </a:extLst>
          </p:cNvPr>
          <p:cNvSpPr txBox="1"/>
          <p:nvPr/>
        </p:nvSpPr>
        <p:spPr>
          <a:xfrm>
            <a:off x="3920009" y="1562678"/>
            <a:ext cx="1451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MPI Libraries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6CAE9F8-ED78-4658-BA0F-9B03ED18967B}"/>
              </a:ext>
            </a:extLst>
          </p:cNvPr>
          <p:cNvSpPr txBox="1"/>
          <p:nvPr/>
        </p:nvSpPr>
        <p:spPr>
          <a:xfrm>
            <a:off x="5475004" y="5117749"/>
            <a:ext cx="1744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Workflow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700968E-D23C-4443-A314-4CAE015F17BA}"/>
              </a:ext>
            </a:extLst>
          </p:cNvPr>
          <p:cNvSpPr txBox="1"/>
          <p:nvPr/>
        </p:nvSpPr>
        <p:spPr>
          <a:xfrm>
            <a:off x="5462888" y="3435047"/>
            <a:ext cx="1756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Bio Tools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1145F02-B3B3-4BD3-9032-739082AC8B31}"/>
              </a:ext>
            </a:extLst>
          </p:cNvPr>
          <p:cNvCxnSpPr>
            <a:cxnSpLocks/>
          </p:cNvCxnSpPr>
          <p:nvPr/>
        </p:nvCxnSpPr>
        <p:spPr>
          <a:xfrm>
            <a:off x="5471061" y="3300500"/>
            <a:ext cx="166260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2D2A501B-2C9E-4269-9645-276E11754589}"/>
              </a:ext>
            </a:extLst>
          </p:cNvPr>
          <p:cNvSpPr txBox="1"/>
          <p:nvPr/>
        </p:nvSpPr>
        <p:spPr>
          <a:xfrm>
            <a:off x="7332894" y="1546486"/>
            <a:ext cx="2166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AI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7DF848A-2BF8-416B-B84B-AE230A2F7C09}"/>
              </a:ext>
            </a:extLst>
          </p:cNvPr>
          <p:cNvSpPr txBox="1"/>
          <p:nvPr/>
        </p:nvSpPr>
        <p:spPr>
          <a:xfrm>
            <a:off x="7301285" y="2163889"/>
            <a:ext cx="2198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Simulation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FA6B568-71EB-469D-979C-6C9852834F99}"/>
              </a:ext>
            </a:extLst>
          </p:cNvPr>
          <p:cNvSpPr txBox="1"/>
          <p:nvPr/>
        </p:nvSpPr>
        <p:spPr>
          <a:xfrm>
            <a:off x="7309444" y="4125344"/>
            <a:ext cx="2190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Applications and Tools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D127097-E167-454E-9C1E-A2D56E63C029}"/>
              </a:ext>
            </a:extLst>
          </p:cNvPr>
          <p:cNvSpPr txBox="1"/>
          <p:nvPr/>
        </p:nvSpPr>
        <p:spPr>
          <a:xfrm>
            <a:off x="2235472" y="4103557"/>
            <a:ext cx="1469232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Go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B4FF962-49F9-49DF-BFBF-093B02823892}"/>
              </a:ext>
            </a:extLst>
          </p:cNvPr>
          <p:cNvSpPr txBox="1"/>
          <p:nvPr/>
        </p:nvSpPr>
        <p:spPr>
          <a:xfrm>
            <a:off x="4033629" y="3197742"/>
            <a:ext cx="1212318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BLIS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47AAAF0-28E5-411F-B648-EF2697AAB5AC}"/>
              </a:ext>
            </a:extLst>
          </p:cNvPr>
          <p:cNvSpPr txBox="1"/>
          <p:nvPr/>
        </p:nvSpPr>
        <p:spPr>
          <a:xfrm>
            <a:off x="8454937" y="5688528"/>
            <a:ext cx="1052059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Velvet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D9FE8B3-BF63-47C1-B404-4D1D7A325FF8}"/>
              </a:ext>
            </a:extLst>
          </p:cNvPr>
          <p:cNvSpPr txBox="1"/>
          <p:nvPr/>
        </p:nvSpPr>
        <p:spPr>
          <a:xfrm>
            <a:off x="8445715" y="5373317"/>
            <a:ext cx="1046549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SG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Ncview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DAB8363-1A41-41B4-9088-3E8E5A902CCF}"/>
              </a:ext>
            </a:extLst>
          </p:cNvPr>
          <p:cNvSpPr txBox="1"/>
          <p:nvPr/>
        </p:nvSpPr>
        <p:spPr>
          <a:xfrm>
            <a:off x="8449648" y="5050501"/>
            <a:ext cx="1046549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NCL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6118942-A19B-4F1A-9889-F96ABA6CAFFD}"/>
              </a:ext>
            </a:extLst>
          </p:cNvPr>
          <p:cNvSpPr txBox="1"/>
          <p:nvPr/>
        </p:nvSpPr>
        <p:spPr>
          <a:xfrm>
            <a:off x="8447443" y="4719722"/>
            <a:ext cx="1046549" cy="276999"/>
          </a:xfrm>
          <a:prstGeom prst="rect">
            <a:avLst/>
          </a:prstGeom>
          <a:solidFill>
            <a:srgbClr val="00B08A"/>
          </a:solidFill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SG" sz="1200" dirty="0" err="1">
                <a:solidFill>
                  <a:schemeClr val="bg1"/>
                </a:solidFill>
                <a:latin typeface="Tisa Offc Serif Pro" panose="02010504030101020102" pitchFamily="2" charset="0"/>
                <a:ea typeface="Malgun Gothic" panose="020B0503020000020004" pitchFamily="34" charset="-127"/>
                <a:cs typeface="Kigelia Arabic Light" panose="020B0604020202020204" pitchFamily="34" charset="-78"/>
              </a:rPr>
              <a:t>FFmpeg</a:t>
            </a:r>
            <a:endParaRPr lang="en-SG" sz="1200" dirty="0">
              <a:solidFill>
                <a:schemeClr val="bg1"/>
              </a:solidFill>
              <a:latin typeface="Tisa Offc Serif Pro" panose="02010504030101020102" pitchFamily="2" charset="0"/>
              <a:ea typeface="Malgun Gothic" panose="020B0503020000020004" pitchFamily="34" charset="-127"/>
              <a:cs typeface="Kigelia Arabic Light" panose="020B0604020202020204" pitchFamily="34" charset="-78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890C162-8B65-4158-935A-AADCBB0B40F4}"/>
              </a:ext>
            </a:extLst>
          </p:cNvPr>
          <p:cNvSpPr txBox="1"/>
          <p:nvPr/>
        </p:nvSpPr>
        <p:spPr>
          <a:xfrm>
            <a:off x="264242" y="2260749"/>
            <a:ext cx="177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200" b="1" dirty="0">
                <a:latin typeface="Tisa Offc Serif Pro" panose="02010504030101020102" pitchFamily="2" charset="0"/>
              </a:rPr>
              <a:t>Remote Visualization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D1E00B6-AB5D-D1AA-E2F6-37945B66B299}"/>
              </a:ext>
            </a:extLst>
          </p:cNvPr>
          <p:cNvSpPr txBox="1"/>
          <p:nvPr/>
        </p:nvSpPr>
        <p:spPr>
          <a:xfrm>
            <a:off x="214210" y="616940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Officially supported software on ASPIRE1 : 151* </a:t>
            </a:r>
          </a:p>
          <a:p>
            <a:r>
              <a:rPr lang="en-US" sz="1200" dirty="0"/>
              <a:t>Out of the topmost** active 20 software (Jan-Jul 2022), 83.33% is ready on ASPIRE2A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5C6B232-3F15-A341-375B-90EAE919F1B9}"/>
              </a:ext>
            </a:extLst>
          </p:cNvPr>
          <p:cNvSpPr txBox="1"/>
          <p:nvPr/>
        </p:nvSpPr>
        <p:spPr>
          <a:xfrm>
            <a:off x="7462940" y="6178787"/>
            <a:ext cx="22288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*Include old version, since 2016</a:t>
            </a:r>
          </a:p>
          <a:p>
            <a:r>
              <a:rPr lang="en-US" sz="1100" dirty="0"/>
              <a:t>** Officially supported by NSCC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1952F-CDEC-6490-9F49-3AD545CC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33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FE71C20-66C8-4800-BA42-3E550F82BD7D}"/>
              </a:ext>
            </a:extLst>
          </p:cNvPr>
          <p:cNvGrpSpPr>
            <a:grpSpLocks/>
          </p:cNvGrpSpPr>
          <p:nvPr/>
        </p:nvGrpSpPr>
        <p:grpSpPr bwMode="auto">
          <a:xfrm>
            <a:off x="2166938" y="1159593"/>
            <a:ext cx="6319204" cy="653790"/>
            <a:chOff x="2667000" y="1385888"/>
            <a:chExt cx="6364288" cy="762000"/>
          </a:xfrm>
        </p:grpSpPr>
        <p:pic>
          <p:nvPicPr>
            <p:cNvPr id="12" name="Picture 65">
              <a:extLst>
                <a:ext uri="{FF2B5EF4-FFF2-40B4-BE49-F238E27FC236}">
                  <a16:creationId xmlns:a16="http://schemas.microsoft.com/office/drawing/2014/main" id="{AE555B7E-0F83-4BA1-B598-6D6EEE0AA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488" y="1480013"/>
              <a:ext cx="641250" cy="573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A2C9E2-67CA-445C-9A46-B6F25E13764E}"/>
                </a:ext>
              </a:extLst>
            </p:cNvPr>
            <p:cNvSpPr/>
            <p:nvPr/>
          </p:nvSpPr>
          <p:spPr bwMode="ltGray">
            <a:xfrm>
              <a:off x="2667000" y="1385888"/>
              <a:ext cx="6364288" cy="762000"/>
            </a:xfrm>
            <a:prstGeom prst="rect">
              <a:avLst/>
            </a:prstGeom>
            <a:noFill/>
            <a:ln w="50800">
              <a:solidFill>
                <a:srgbClr val="00B3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42950">
                <a:lnSpc>
                  <a:spcPct val="90000"/>
                </a:lnSpc>
                <a:defRPr/>
              </a:pPr>
              <a:endParaRPr lang="en-US" sz="1463" err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5C1A23AE-3A30-417C-9C2B-00244DC273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4272" y="1596563"/>
              <a:ext cx="4267200" cy="34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>
                <a:lnSpc>
                  <a:spcPct val="90000"/>
                </a:lnSpc>
                <a:defRPr/>
              </a:pPr>
              <a:r>
                <a:rPr lang="en-US" altLang="en-US" sz="1625" dirty="0">
                  <a:solidFill>
                    <a:prstClr val="black"/>
                  </a:solidFill>
                </a:rPr>
                <a:t>Compute Resources (HPC, AI, HTC and </a:t>
              </a:r>
              <a:r>
                <a:rPr lang="en-US" altLang="en-US" sz="1625" dirty="0" err="1">
                  <a:solidFill>
                    <a:prstClr val="black"/>
                  </a:solidFill>
                </a:rPr>
                <a:t>etc</a:t>
              </a:r>
              <a:r>
                <a:rPr lang="en-US" altLang="en-US" sz="1625" dirty="0">
                  <a:solidFill>
                    <a:prstClr val="black"/>
                  </a:solidFill>
                </a:rPr>
                <a:t>)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3335F40-02E3-4717-BC9A-C295BA8D693E}"/>
              </a:ext>
            </a:extLst>
          </p:cNvPr>
          <p:cNvSpPr/>
          <p:nvPr/>
        </p:nvSpPr>
        <p:spPr bwMode="ltGray">
          <a:xfrm>
            <a:off x="2166937" y="3243071"/>
            <a:ext cx="6319203" cy="1350659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lnSpc>
                <a:spcPct val="90000"/>
              </a:lnSpc>
              <a:defRPr/>
            </a:pPr>
            <a:endParaRPr lang="en-US" sz="1463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7C5AC9-31C5-4795-9905-4FF91BA791DB}"/>
              </a:ext>
            </a:extLst>
          </p:cNvPr>
          <p:cNvSpPr/>
          <p:nvPr/>
        </p:nvSpPr>
        <p:spPr bwMode="ltGray">
          <a:xfrm>
            <a:off x="2166937" y="4726583"/>
            <a:ext cx="1843378" cy="1141512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lnSpc>
                <a:spcPct val="90000"/>
              </a:lnSpc>
              <a:defRPr/>
            </a:pPr>
            <a:endParaRPr lang="en-US" sz="1463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8F0BA8-AAB7-48EA-9BDD-B5AFF9985C24}"/>
              </a:ext>
            </a:extLst>
          </p:cNvPr>
          <p:cNvSpPr/>
          <p:nvPr/>
        </p:nvSpPr>
        <p:spPr bwMode="ltGray">
          <a:xfrm>
            <a:off x="6404116" y="4717014"/>
            <a:ext cx="2072718" cy="1151081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lnSpc>
                <a:spcPct val="90000"/>
              </a:lnSpc>
              <a:defRPr/>
            </a:pPr>
            <a:endParaRPr lang="en-US" sz="1463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8C3165-B0F2-4485-8013-8133EEEF1220}"/>
              </a:ext>
            </a:extLst>
          </p:cNvPr>
          <p:cNvSpPr/>
          <p:nvPr/>
        </p:nvSpPr>
        <p:spPr bwMode="ltGray">
          <a:xfrm>
            <a:off x="4138061" y="4726583"/>
            <a:ext cx="2130863" cy="1141512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42950">
              <a:lnSpc>
                <a:spcPct val="90000"/>
              </a:lnSpc>
              <a:defRPr/>
            </a:pPr>
            <a:endParaRPr lang="en-US" sz="146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" name="TextBox 113">
            <a:extLst>
              <a:ext uri="{FF2B5EF4-FFF2-40B4-BE49-F238E27FC236}">
                <a16:creationId xmlns:a16="http://schemas.microsoft.com/office/drawing/2014/main" id="{7695A4AB-4AC6-45C2-8634-1BD9BDEB4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3156" y="5167867"/>
            <a:ext cx="577662" cy="27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>
              <a:lnSpc>
                <a:spcPct val="90000"/>
              </a:lnSpc>
              <a:defRPr/>
            </a:pPr>
            <a:r>
              <a:rPr lang="en-US" altLang="en-US" sz="1625" dirty="0">
                <a:solidFill>
                  <a:schemeClr val="bg1"/>
                </a:solidFill>
              </a:rPr>
              <a:t>Tape</a:t>
            </a:r>
          </a:p>
        </p:txBody>
      </p:sp>
      <p:pic>
        <p:nvPicPr>
          <p:cNvPr id="29" name="Picture 114">
            <a:extLst>
              <a:ext uri="{FF2B5EF4-FFF2-40B4-BE49-F238E27FC236}">
                <a16:creationId xmlns:a16="http://schemas.microsoft.com/office/drawing/2014/main" id="{A4EB481C-1A36-40A9-861B-3B60A881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356" y="5073195"/>
            <a:ext cx="475313" cy="466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16">
            <a:extLst>
              <a:ext uri="{FF2B5EF4-FFF2-40B4-BE49-F238E27FC236}">
                <a16:creationId xmlns:a16="http://schemas.microsoft.com/office/drawing/2014/main" id="{C8F80A2B-0430-4D3E-911E-1ED6CAFD3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485" y="4950759"/>
            <a:ext cx="796094" cy="27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>
              <a:lnSpc>
                <a:spcPct val="90000"/>
              </a:lnSpc>
              <a:defRPr/>
            </a:pPr>
            <a:r>
              <a:rPr lang="en-US" altLang="en-US" sz="1625" dirty="0">
                <a:solidFill>
                  <a:schemeClr val="bg1"/>
                </a:solidFill>
              </a:rPr>
              <a:t>Object Storage &amp; Cloud</a:t>
            </a:r>
          </a:p>
        </p:txBody>
      </p:sp>
      <p:pic>
        <p:nvPicPr>
          <p:cNvPr id="32" name="Picture 29">
            <a:extLst>
              <a:ext uri="{FF2B5EF4-FFF2-40B4-BE49-F238E27FC236}">
                <a16:creationId xmlns:a16="http://schemas.microsoft.com/office/drawing/2014/main" id="{CF863B7D-E28F-448D-B09C-9FFF06C9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855" y="5040667"/>
            <a:ext cx="521016" cy="5117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115">
            <a:extLst>
              <a:ext uri="{FF2B5EF4-FFF2-40B4-BE49-F238E27FC236}">
                <a16:creationId xmlns:a16="http://schemas.microsoft.com/office/drawing/2014/main" id="{7DEDBD95-AAA5-4A9C-8DDF-991BC500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712" y="4957626"/>
            <a:ext cx="796094" cy="27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>
              <a:lnSpc>
                <a:spcPct val="90000"/>
              </a:lnSpc>
              <a:defRPr/>
            </a:pPr>
            <a:r>
              <a:rPr lang="en-US" altLang="en-US" sz="1625" dirty="0">
                <a:solidFill>
                  <a:schemeClr val="bg1"/>
                </a:solidFill>
              </a:rPr>
              <a:t>Zero Watt Storage</a:t>
            </a:r>
          </a:p>
        </p:txBody>
      </p:sp>
      <p:pic>
        <p:nvPicPr>
          <p:cNvPr id="33" name="Picture 30">
            <a:extLst>
              <a:ext uri="{FF2B5EF4-FFF2-40B4-BE49-F238E27FC236}">
                <a16:creationId xmlns:a16="http://schemas.microsoft.com/office/drawing/2014/main" id="{CFC7C786-E6E5-45E7-A5E6-8F3BAAF3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307" y="5047534"/>
            <a:ext cx="429609" cy="5208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75"/>
          <p:cNvSpPr/>
          <p:nvPr/>
        </p:nvSpPr>
        <p:spPr>
          <a:xfrm>
            <a:off x="303180" y="2945088"/>
            <a:ext cx="1689063" cy="114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42950">
              <a:spcBef>
                <a:spcPct val="0"/>
              </a:spcBef>
              <a:defRPr/>
            </a:pPr>
            <a:r>
              <a:rPr lang="en-US" altLang="en-US" sz="2275" b="1" dirty="0">
                <a:solidFill>
                  <a:srgbClr val="00B388"/>
                </a:solidFill>
                <a:latin typeface="Arial"/>
                <a:cs typeface="Arial" panose="020B0604020202020204" pitchFamily="34" charset="0"/>
              </a:rPr>
              <a:t>Software</a:t>
            </a:r>
            <a:endParaRPr lang="en-US" altLang="en-US" sz="1463" b="1" dirty="0">
              <a:solidFill>
                <a:srgbClr val="00B388"/>
              </a:solidFill>
              <a:latin typeface="Arial"/>
              <a:cs typeface="Arial" panose="020B0604020202020204" pitchFamily="34" charset="0"/>
            </a:endParaRPr>
          </a:p>
          <a:p>
            <a:pPr algn="ctr" defTabSz="742950">
              <a:spcBef>
                <a:spcPct val="0"/>
              </a:spcBef>
              <a:defRPr/>
            </a:pPr>
            <a:r>
              <a:rPr lang="en-US" altLang="en-US" sz="2275" b="1" dirty="0">
                <a:solidFill>
                  <a:srgbClr val="00B388"/>
                </a:solidFill>
                <a:latin typeface="Arial"/>
                <a:cs typeface="Arial" panose="020B0604020202020204" pitchFamily="34" charset="0"/>
              </a:rPr>
              <a:t>Defined</a:t>
            </a:r>
            <a:endParaRPr lang="en-US" altLang="en-US" sz="1463" b="1" dirty="0">
              <a:solidFill>
                <a:srgbClr val="00B388"/>
              </a:solidFill>
              <a:latin typeface="Arial"/>
              <a:cs typeface="Arial" panose="020B0604020202020204" pitchFamily="34" charset="0"/>
            </a:endParaRPr>
          </a:p>
          <a:p>
            <a:pPr algn="ctr" defTabSz="742950">
              <a:spcBef>
                <a:spcPct val="0"/>
              </a:spcBef>
              <a:defRPr/>
            </a:pPr>
            <a:r>
              <a:rPr lang="en-US" altLang="en-US" sz="2275" b="1" dirty="0">
                <a:solidFill>
                  <a:srgbClr val="00B388"/>
                </a:solidFill>
                <a:latin typeface="Arial"/>
                <a:cs typeface="Arial" panose="020B0604020202020204" pitchFamily="34" charset="0"/>
              </a:rPr>
              <a:t>Storage</a:t>
            </a:r>
            <a:endParaRPr lang="en-GB" altLang="en-US" sz="2275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EB3DC1-D871-6442-96B1-03A1386F1F54}"/>
              </a:ext>
            </a:extLst>
          </p:cNvPr>
          <p:cNvGrpSpPr/>
          <p:nvPr/>
        </p:nvGrpSpPr>
        <p:grpSpPr>
          <a:xfrm>
            <a:off x="2170808" y="1953608"/>
            <a:ext cx="6315333" cy="1156084"/>
            <a:chOff x="2170808" y="2360314"/>
            <a:chExt cx="6315333" cy="115608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73AAAA-0690-45D4-A44D-2593D4FD9DFB}"/>
                </a:ext>
              </a:extLst>
            </p:cNvPr>
            <p:cNvSpPr/>
            <p:nvPr/>
          </p:nvSpPr>
          <p:spPr bwMode="ltGray">
            <a:xfrm>
              <a:off x="2170808" y="2360314"/>
              <a:ext cx="6315333" cy="1156084"/>
            </a:xfrm>
            <a:prstGeom prst="rect">
              <a:avLst/>
            </a:prstGeom>
            <a:solidFill>
              <a:srgbClr val="FF0000"/>
            </a:soli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742950">
                <a:lnSpc>
                  <a:spcPct val="90000"/>
                </a:lnSpc>
                <a:defRPr/>
              </a:pPr>
              <a:endParaRPr lang="en-US" sz="1463" err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" name="TextBox 80">
              <a:extLst>
                <a:ext uri="{FF2B5EF4-FFF2-40B4-BE49-F238E27FC236}">
                  <a16:creationId xmlns:a16="http://schemas.microsoft.com/office/drawing/2014/main" id="{7AC94593-F406-46D1-89D2-1659BD59E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4630" y="2564081"/>
              <a:ext cx="2600324" cy="27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>
                <a:lnSpc>
                  <a:spcPct val="90000"/>
                </a:lnSpc>
                <a:defRPr/>
              </a:pPr>
              <a:r>
                <a:rPr lang="en-US" altLang="en-US" sz="1625" dirty="0">
                  <a:solidFill>
                    <a:schemeClr val="bg1"/>
                  </a:solidFill>
                </a:rPr>
                <a:t>High-Performance Storage</a:t>
              </a: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4972441" y="2959614"/>
              <a:ext cx="1020398" cy="439837"/>
              <a:chOff x="7089384" y="2835275"/>
              <a:chExt cx="1255875" cy="541338"/>
            </a:xfrm>
            <a:solidFill>
              <a:schemeClr val="bg1"/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3E7B5BC-2AA8-4B1B-B362-8B1454757AA6}"/>
                  </a:ext>
                </a:extLst>
              </p:cNvPr>
              <p:cNvSpPr/>
              <p:nvPr/>
            </p:nvSpPr>
            <p:spPr bwMode="ltGray">
              <a:xfrm>
                <a:off x="7089384" y="2835275"/>
                <a:ext cx="1255875" cy="541338"/>
              </a:xfrm>
              <a:prstGeom prst="rect">
                <a:avLst/>
              </a:prstGeom>
              <a:grp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42950">
                  <a:defRPr/>
                </a:pPr>
                <a:r>
                  <a:rPr lang="en-US" sz="1625" dirty="0">
                    <a:solidFill>
                      <a:srgbClr val="002060"/>
                    </a:solidFill>
                    <a:latin typeface="Arial"/>
                  </a:rPr>
                  <a:t>      XFS</a:t>
                </a:r>
              </a:p>
            </p:txBody>
          </p:sp>
          <p:pic>
            <p:nvPicPr>
              <p:cNvPr id="19" name="Picture 84">
                <a:extLst>
                  <a:ext uri="{FF2B5EF4-FFF2-40B4-BE49-F238E27FC236}">
                    <a16:creationId xmlns:a16="http://schemas.microsoft.com/office/drawing/2014/main" id="{3E4A5BE2-F989-4F7B-9C6B-6B35B36E41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3271" y="2903649"/>
                <a:ext cx="348187" cy="427219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0" name="Group 89"/>
            <p:cNvGrpSpPr/>
            <p:nvPr/>
          </p:nvGrpSpPr>
          <p:grpSpPr>
            <a:xfrm>
              <a:off x="6076847" y="2959614"/>
              <a:ext cx="1183089" cy="433834"/>
              <a:chOff x="6604545" y="2851294"/>
              <a:chExt cx="1456109" cy="533950"/>
            </a:xfrm>
            <a:solidFill>
              <a:schemeClr val="bg1"/>
            </a:solidFill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7B40940-512F-41D6-81F2-644FC3C022D6}"/>
                  </a:ext>
                </a:extLst>
              </p:cNvPr>
              <p:cNvSpPr/>
              <p:nvPr/>
            </p:nvSpPr>
            <p:spPr bwMode="ltGray">
              <a:xfrm>
                <a:off x="6604545" y="2851294"/>
                <a:ext cx="1456109" cy="533950"/>
              </a:xfrm>
              <a:prstGeom prst="rect">
                <a:avLst/>
              </a:prstGeom>
              <a:grp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42950">
                  <a:lnSpc>
                    <a:spcPct val="90000"/>
                  </a:lnSpc>
                  <a:defRPr/>
                </a:pPr>
                <a:endParaRPr lang="en-US" sz="1463" err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785867" y="2988242"/>
                <a:ext cx="849598" cy="289520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noAutofit/>
              </a:bodyPr>
              <a:lstStyle/>
              <a:p>
                <a:pPr defTabSz="742950">
                  <a:lnSpc>
                    <a:spcPct val="90000"/>
                  </a:lnSpc>
                  <a:defRPr/>
                </a:pPr>
                <a:r>
                  <a:rPr lang="en-US" sz="1747" dirty="0">
                    <a:solidFill>
                      <a:srgbClr val="002060"/>
                    </a:solidFill>
                    <a:latin typeface="Arial"/>
                  </a:rPr>
                  <a:t>Tier</a:t>
                </a:r>
                <a:r>
                  <a:rPr lang="en-US" sz="1463" dirty="0">
                    <a:solidFill>
                      <a:srgbClr val="002060"/>
                    </a:solidFill>
                    <a:latin typeface="Arial"/>
                  </a:rPr>
                  <a:t> </a:t>
                </a:r>
                <a:r>
                  <a:rPr lang="en-US" sz="1747" dirty="0">
                    <a:solidFill>
                      <a:srgbClr val="002060"/>
                    </a:solidFill>
                    <a:latin typeface="Arial"/>
                  </a:rPr>
                  <a:t>Zero</a:t>
                </a:r>
                <a:endParaRPr lang="en-US" sz="1463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2553342" y="2559236"/>
              <a:ext cx="749731" cy="851679"/>
              <a:chOff x="2267923" y="2358521"/>
              <a:chExt cx="922746" cy="1048220"/>
            </a:xfrm>
            <a:solidFill>
              <a:schemeClr val="bg1"/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0591D0C-A8B6-474C-8DBF-C60028965041}"/>
                  </a:ext>
                </a:extLst>
              </p:cNvPr>
              <p:cNvSpPr/>
              <p:nvPr/>
            </p:nvSpPr>
            <p:spPr bwMode="ltGray">
              <a:xfrm>
                <a:off x="2267923" y="2358521"/>
                <a:ext cx="922746" cy="1048220"/>
              </a:xfrm>
              <a:prstGeom prst="rect">
                <a:avLst/>
              </a:prstGeom>
              <a:grp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Ins="0" anchor="ctr"/>
              <a:lstStyle/>
              <a:p>
                <a:pPr defTabSz="742950">
                  <a:lnSpc>
                    <a:spcPct val="90000"/>
                  </a:lnSpc>
                  <a:defRPr/>
                </a:pPr>
                <a:r>
                  <a:rPr lang="en-US" sz="1747" dirty="0" err="1">
                    <a:solidFill>
                      <a:srgbClr val="002060"/>
                    </a:solidFill>
                    <a:latin typeface="Arial"/>
                  </a:rPr>
                  <a:t>Lustre</a:t>
                </a:r>
                <a:endParaRPr lang="en-US" sz="1747" dirty="0">
                  <a:solidFill>
                    <a:srgbClr val="002060"/>
                  </a:solidFill>
                  <a:latin typeface="Arial"/>
                </a:endParaRPr>
              </a:p>
              <a:p>
                <a:pPr defTabSz="742950">
                  <a:lnSpc>
                    <a:spcPct val="90000"/>
                  </a:lnSpc>
                  <a:defRPr/>
                </a:pPr>
                <a:r>
                  <a:rPr lang="en-US" sz="1747" dirty="0">
                    <a:solidFill>
                      <a:srgbClr val="002060"/>
                    </a:solidFill>
                    <a:latin typeface="Arial"/>
                  </a:rPr>
                  <a:t> </a:t>
                </a:r>
              </a:p>
              <a:p>
                <a:pPr defTabSz="742950">
                  <a:lnSpc>
                    <a:spcPct val="90000"/>
                  </a:lnSpc>
                  <a:defRPr/>
                </a:pPr>
                <a:endParaRPr lang="en-US" sz="1747" dirty="0">
                  <a:solidFill>
                    <a:srgbClr val="002060"/>
                  </a:solidFill>
                  <a:latin typeface="Arial"/>
                </a:endParaRPr>
              </a:p>
            </p:txBody>
          </p:sp>
          <p:pic>
            <p:nvPicPr>
              <p:cNvPr id="17" name="Picture 82">
                <a:extLst>
                  <a:ext uri="{FF2B5EF4-FFF2-40B4-BE49-F238E27FC236}">
                    <a16:creationId xmlns:a16="http://schemas.microsoft.com/office/drawing/2014/main" id="{6556EABF-D5BB-4A0B-A9E3-1D44CB90D7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3216" y="2839214"/>
                <a:ext cx="348187" cy="42722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8" name="Group 87"/>
            <p:cNvGrpSpPr/>
            <p:nvPr/>
          </p:nvGrpSpPr>
          <p:grpSpPr>
            <a:xfrm>
              <a:off x="3472914" y="2559236"/>
              <a:ext cx="1293043" cy="851679"/>
              <a:chOff x="3399703" y="2358521"/>
              <a:chExt cx="1591437" cy="1048220"/>
            </a:xfrm>
            <a:solidFill>
              <a:schemeClr val="bg1"/>
            </a:solidFill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0591D0C-A8B6-474C-8DBF-C60028965041}"/>
                  </a:ext>
                </a:extLst>
              </p:cNvPr>
              <p:cNvSpPr/>
              <p:nvPr/>
            </p:nvSpPr>
            <p:spPr bwMode="ltGray">
              <a:xfrm>
                <a:off x="3399703" y="2358521"/>
                <a:ext cx="1591437" cy="1048220"/>
              </a:xfrm>
              <a:prstGeom prst="rect">
                <a:avLst/>
              </a:prstGeom>
              <a:grpFill/>
              <a:ln w="3810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Ins="0" anchor="ctr"/>
              <a:lstStyle/>
              <a:p>
                <a:pPr algn="ctr" defTabSz="742950">
                  <a:lnSpc>
                    <a:spcPct val="90000"/>
                  </a:lnSpc>
                  <a:defRPr/>
                </a:pPr>
                <a:r>
                  <a:rPr lang="en-US" sz="1138" b="1" dirty="0">
                    <a:solidFill>
                      <a:srgbClr val="002060"/>
                    </a:solidFill>
                    <a:latin typeface="Arial"/>
                  </a:rPr>
                  <a:t>Spectrum Scale</a:t>
                </a:r>
              </a:p>
              <a:p>
                <a:pPr algn="ctr" defTabSz="742950">
                  <a:lnSpc>
                    <a:spcPct val="90000"/>
                  </a:lnSpc>
                  <a:defRPr/>
                </a:pPr>
                <a:r>
                  <a:rPr lang="en-US" sz="1138" b="1" dirty="0">
                    <a:solidFill>
                      <a:srgbClr val="002060"/>
                    </a:solidFill>
                    <a:latin typeface="Arial"/>
                  </a:rPr>
                  <a:t>(GPFS)</a:t>
                </a:r>
              </a:p>
              <a:p>
                <a:pPr defTabSz="742950">
                  <a:lnSpc>
                    <a:spcPct val="90000"/>
                  </a:lnSpc>
                  <a:defRPr/>
                </a:pPr>
                <a:r>
                  <a:rPr lang="en-US" sz="1747" dirty="0">
                    <a:solidFill>
                      <a:srgbClr val="002060"/>
                    </a:solidFill>
                    <a:latin typeface="Arial"/>
                  </a:rPr>
                  <a:t> </a:t>
                </a:r>
              </a:p>
              <a:p>
                <a:pPr defTabSz="742950">
                  <a:lnSpc>
                    <a:spcPct val="90000"/>
                  </a:lnSpc>
                  <a:defRPr/>
                </a:pPr>
                <a:endParaRPr lang="en-US" sz="1747" dirty="0">
                  <a:solidFill>
                    <a:srgbClr val="002060"/>
                  </a:solidFill>
                  <a:latin typeface="Arial"/>
                </a:endParaRPr>
              </a:p>
            </p:txBody>
          </p:sp>
          <p:pic>
            <p:nvPicPr>
              <p:cNvPr id="86" name="Picture 82">
                <a:extLst>
                  <a:ext uri="{FF2B5EF4-FFF2-40B4-BE49-F238E27FC236}">
                    <a16:creationId xmlns:a16="http://schemas.microsoft.com/office/drawing/2014/main" id="{6556EABF-D5BB-4A0B-A9E3-1D44CB90D7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8686" y="2878489"/>
                <a:ext cx="348187" cy="42722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2978250" y="3892054"/>
            <a:ext cx="402431" cy="51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en-SG" sz="1463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7B641C-5D90-126C-8BC9-449301B6F67C}"/>
              </a:ext>
            </a:extLst>
          </p:cNvPr>
          <p:cNvGrpSpPr/>
          <p:nvPr/>
        </p:nvGrpSpPr>
        <p:grpSpPr>
          <a:xfrm>
            <a:off x="2737802" y="3455126"/>
            <a:ext cx="4613406" cy="970324"/>
            <a:chOff x="2980830" y="3463572"/>
            <a:chExt cx="4613406" cy="970324"/>
          </a:xfrm>
        </p:grpSpPr>
        <p:sp>
          <p:nvSpPr>
            <p:cNvPr id="22" name="TextBox 98">
              <a:extLst>
                <a:ext uri="{FF2B5EF4-FFF2-40B4-BE49-F238E27FC236}">
                  <a16:creationId xmlns:a16="http://schemas.microsoft.com/office/drawing/2014/main" id="{0A811F44-C027-4DC1-9FF8-EA2B5B8450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2551" y="3463572"/>
              <a:ext cx="3346917" cy="276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742950">
                <a:lnSpc>
                  <a:spcPct val="90000"/>
                </a:lnSpc>
                <a:defRPr/>
              </a:pPr>
              <a:r>
                <a:rPr lang="en-US" altLang="en-US" sz="1625" dirty="0">
                  <a:solidFill>
                    <a:prstClr val="black"/>
                  </a:solidFill>
                </a:rPr>
                <a:t>HPE Data Management Framework</a:t>
              </a:r>
            </a:p>
          </p:txBody>
        </p:sp>
        <p:sp>
          <p:nvSpPr>
            <p:cNvPr id="27" name="TextBox 112">
              <a:extLst>
                <a:ext uri="{FF2B5EF4-FFF2-40B4-BE49-F238E27FC236}">
                  <a16:creationId xmlns:a16="http://schemas.microsoft.com/office/drawing/2014/main" id="{3236A953-7E5D-4563-872C-885BEC77E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2550" y="3760309"/>
              <a:ext cx="3841686" cy="673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74625" indent="-17462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141883" indent="-141883" defTabSz="742950">
                <a:lnSpc>
                  <a:spcPct val="9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en-US" sz="1138" dirty="0">
                  <a:solidFill>
                    <a:prstClr val="black"/>
                  </a:solidFill>
                </a:rPr>
                <a:t>Metadata management &amp; data provenance</a:t>
              </a:r>
            </a:p>
            <a:p>
              <a:pPr marL="141883" indent="-141883" defTabSz="742950">
                <a:lnSpc>
                  <a:spcPct val="9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en-US" sz="1138" dirty="0">
                  <a:solidFill>
                    <a:prstClr val="black"/>
                  </a:solidFill>
                </a:rPr>
                <a:t>Policy-based data migration with job scheduler integration</a:t>
              </a:r>
            </a:p>
            <a:p>
              <a:pPr marL="141883" indent="-141883" defTabSz="742950">
                <a:lnSpc>
                  <a:spcPct val="9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en-US" sz="1138" dirty="0">
                  <a:solidFill>
                    <a:prstClr val="black"/>
                  </a:solidFill>
                </a:rPr>
                <a:t>Data protection, repair and disaster recovery</a:t>
              </a:r>
            </a:p>
          </p:txBody>
        </p:sp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2980830" y="3641713"/>
              <a:ext cx="399852" cy="519807"/>
            </a:xfrm>
            <a:custGeom>
              <a:avLst/>
              <a:gdLst>
                <a:gd name="T0" fmla="*/ 64 w 128"/>
                <a:gd name="T1" fmla="*/ 0 h 168"/>
                <a:gd name="T2" fmla="*/ 0 w 128"/>
                <a:gd name="T3" fmla="*/ 20 h 168"/>
                <a:gd name="T4" fmla="*/ 0 w 128"/>
                <a:gd name="T5" fmla="*/ 148 h 168"/>
                <a:gd name="T6" fmla="*/ 64 w 128"/>
                <a:gd name="T7" fmla="*/ 168 h 168"/>
                <a:gd name="T8" fmla="*/ 128 w 128"/>
                <a:gd name="T9" fmla="*/ 148 h 168"/>
                <a:gd name="T10" fmla="*/ 128 w 128"/>
                <a:gd name="T11" fmla="*/ 20 h 168"/>
                <a:gd name="T12" fmla="*/ 64 w 128"/>
                <a:gd name="T13" fmla="*/ 0 h 168"/>
                <a:gd name="T14" fmla="*/ 64 w 128"/>
                <a:gd name="T15" fmla="*/ 8 h 168"/>
                <a:gd name="T16" fmla="*/ 120 w 128"/>
                <a:gd name="T17" fmla="*/ 20 h 168"/>
                <a:gd name="T18" fmla="*/ 64 w 128"/>
                <a:gd name="T19" fmla="*/ 32 h 168"/>
                <a:gd name="T20" fmla="*/ 8 w 128"/>
                <a:gd name="T21" fmla="*/ 20 h 168"/>
                <a:gd name="T22" fmla="*/ 64 w 128"/>
                <a:gd name="T23" fmla="*/ 8 h 168"/>
                <a:gd name="T24" fmla="*/ 88 w 128"/>
                <a:gd name="T25" fmla="*/ 158 h 168"/>
                <a:gd name="T26" fmla="*/ 88 w 128"/>
                <a:gd name="T27" fmla="*/ 106 h 168"/>
                <a:gd name="T28" fmla="*/ 101 w 128"/>
                <a:gd name="T29" fmla="*/ 119 h 168"/>
                <a:gd name="T30" fmla="*/ 107 w 128"/>
                <a:gd name="T31" fmla="*/ 113 h 168"/>
                <a:gd name="T32" fmla="*/ 84 w 128"/>
                <a:gd name="T33" fmla="*/ 90 h 168"/>
                <a:gd name="T34" fmla="*/ 61 w 128"/>
                <a:gd name="T35" fmla="*/ 113 h 168"/>
                <a:gd name="T36" fmla="*/ 67 w 128"/>
                <a:gd name="T37" fmla="*/ 119 h 168"/>
                <a:gd name="T38" fmla="*/ 80 w 128"/>
                <a:gd name="T39" fmla="*/ 106 h 168"/>
                <a:gd name="T40" fmla="*/ 80 w 128"/>
                <a:gd name="T41" fmla="*/ 159 h 168"/>
                <a:gd name="T42" fmla="*/ 64 w 128"/>
                <a:gd name="T43" fmla="*/ 160 h 168"/>
                <a:gd name="T44" fmla="*/ 8 w 128"/>
                <a:gd name="T45" fmla="*/ 148 h 168"/>
                <a:gd name="T46" fmla="*/ 8 w 128"/>
                <a:gd name="T47" fmla="*/ 30 h 168"/>
                <a:gd name="T48" fmla="*/ 40 w 128"/>
                <a:gd name="T49" fmla="*/ 39 h 168"/>
                <a:gd name="T50" fmla="*/ 40 w 128"/>
                <a:gd name="T51" fmla="*/ 86 h 168"/>
                <a:gd name="T52" fmla="*/ 27 w 128"/>
                <a:gd name="T53" fmla="*/ 73 h 168"/>
                <a:gd name="T54" fmla="*/ 21 w 128"/>
                <a:gd name="T55" fmla="*/ 79 h 168"/>
                <a:gd name="T56" fmla="*/ 44 w 128"/>
                <a:gd name="T57" fmla="*/ 102 h 168"/>
                <a:gd name="T58" fmla="*/ 67 w 128"/>
                <a:gd name="T59" fmla="*/ 79 h 168"/>
                <a:gd name="T60" fmla="*/ 61 w 128"/>
                <a:gd name="T61" fmla="*/ 73 h 168"/>
                <a:gd name="T62" fmla="*/ 48 w 128"/>
                <a:gd name="T63" fmla="*/ 86 h 168"/>
                <a:gd name="T64" fmla="*/ 48 w 128"/>
                <a:gd name="T65" fmla="*/ 39 h 168"/>
                <a:gd name="T66" fmla="*/ 64 w 128"/>
                <a:gd name="T67" fmla="*/ 40 h 168"/>
                <a:gd name="T68" fmla="*/ 120 w 128"/>
                <a:gd name="T69" fmla="*/ 30 h 168"/>
                <a:gd name="T70" fmla="*/ 120 w 128"/>
                <a:gd name="T71" fmla="*/ 148 h 168"/>
                <a:gd name="T72" fmla="*/ 88 w 128"/>
                <a:gd name="T73" fmla="*/ 15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68">
                  <a:moveTo>
                    <a:pt x="64" y="0"/>
                  </a:moveTo>
                  <a:cubicBezTo>
                    <a:pt x="33" y="0"/>
                    <a:pt x="0" y="6"/>
                    <a:pt x="0" y="20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64"/>
                    <a:pt x="40" y="168"/>
                    <a:pt x="64" y="168"/>
                  </a:cubicBezTo>
                  <a:cubicBezTo>
                    <a:pt x="95" y="168"/>
                    <a:pt x="128" y="161"/>
                    <a:pt x="128" y="148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6"/>
                    <a:pt x="95" y="0"/>
                    <a:pt x="64" y="0"/>
                  </a:cubicBezTo>
                  <a:close/>
                  <a:moveTo>
                    <a:pt x="64" y="8"/>
                  </a:moveTo>
                  <a:cubicBezTo>
                    <a:pt x="101" y="8"/>
                    <a:pt x="120" y="16"/>
                    <a:pt x="120" y="20"/>
                  </a:cubicBezTo>
                  <a:cubicBezTo>
                    <a:pt x="120" y="24"/>
                    <a:pt x="101" y="32"/>
                    <a:pt x="64" y="32"/>
                  </a:cubicBezTo>
                  <a:cubicBezTo>
                    <a:pt x="27" y="32"/>
                    <a:pt x="8" y="24"/>
                    <a:pt x="8" y="20"/>
                  </a:cubicBezTo>
                  <a:cubicBezTo>
                    <a:pt x="8" y="16"/>
                    <a:pt x="27" y="8"/>
                    <a:pt x="64" y="8"/>
                  </a:cubicBezTo>
                  <a:close/>
                  <a:moveTo>
                    <a:pt x="88" y="158"/>
                  </a:moveTo>
                  <a:cubicBezTo>
                    <a:pt x="88" y="106"/>
                    <a:pt x="88" y="106"/>
                    <a:pt x="88" y="106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107" y="113"/>
                    <a:pt x="107" y="113"/>
                    <a:pt x="107" y="113"/>
                  </a:cubicBezTo>
                  <a:cubicBezTo>
                    <a:pt x="84" y="90"/>
                    <a:pt x="84" y="90"/>
                    <a:pt x="84" y="90"/>
                  </a:cubicBezTo>
                  <a:cubicBezTo>
                    <a:pt x="61" y="113"/>
                    <a:pt x="61" y="113"/>
                    <a:pt x="61" y="113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5" y="160"/>
                    <a:pt x="70" y="160"/>
                    <a:pt x="64" y="160"/>
                  </a:cubicBezTo>
                  <a:cubicBezTo>
                    <a:pt x="27" y="160"/>
                    <a:pt x="8" y="152"/>
                    <a:pt x="8" y="148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15" y="34"/>
                    <a:pt x="27" y="37"/>
                    <a:pt x="40" y="39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53" y="40"/>
                    <a:pt x="59" y="40"/>
                    <a:pt x="64" y="40"/>
                  </a:cubicBezTo>
                  <a:cubicBezTo>
                    <a:pt x="86" y="40"/>
                    <a:pt x="108" y="37"/>
                    <a:pt x="120" y="30"/>
                  </a:cubicBezTo>
                  <a:cubicBezTo>
                    <a:pt x="120" y="148"/>
                    <a:pt x="120" y="148"/>
                    <a:pt x="120" y="148"/>
                  </a:cubicBezTo>
                  <a:cubicBezTo>
                    <a:pt x="120" y="150"/>
                    <a:pt x="109" y="156"/>
                    <a:pt x="88" y="1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SG" sz="1463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364979" y="2580926"/>
            <a:ext cx="2191211" cy="2446284"/>
            <a:chOff x="5550735" y="3122172"/>
            <a:chExt cx="1952480" cy="21797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Curved Left Arrow 7"/>
            <p:cNvSpPr/>
            <p:nvPr/>
          </p:nvSpPr>
          <p:spPr>
            <a:xfrm>
              <a:off x="6713373" y="3200572"/>
              <a:ext cx="789842" cy="2101362"/>
            </a:xfrm>
            <a:prstGeom prst="curvedLef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463">
                <a:solidFill>
                  <a:schemeClr val="tx1"/>
                </a:solidFill>
              </a:endParaRPr>
            </a:p>
          </p:txBody>
        </p:sp>
        <p:sp>
          <p:nvSpPr>
            <p:cNvPr id="44" name="Curved Left Arrow 43"/>
            <p:cNvSpPr/>
            <p:nvPr/>
          </p:nvSpPr>
          <p:spPr>
            <a:xfrm rot="10800000">
              <a:off x="5550735" y="3122172"/>
              <a:ext cx="789842" cy="2101362"/>
            </a:xfrm>
            <a:prstGeom prst="curvedLef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463" dirty="0">
                <a:solidFill>
                  <a:schemeClr val="tx1"/>
                </a:solidFill>
              </a:endParaRP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607F4193-E825-C3DC-7C46-435E04203B3B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Data Management Framework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F2B2AD9-1EEF-8E2A-AE47-B15EAEC20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4F6755E8-2D7D-007F-250F-7610C0E4ECC5}"/>
              </a:ext>
            </a:extLst>
          </p:cNvPr>
          <p:cNvGrpSpPr/>
          <p:nvPr/>
        </p:nvGrpSpPr>
        <p:grpSpPr>
          <a:xfrm>
            <a:off x="1007588" y="3128678"/>
            <a:ext cx="7340556" cy="1106425"/>
            <a:chOff x="1007588" y="2825111"/>
            <a:chExt cx="7340556" cy="11064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03F9B8-BF87-46F4-979E-6DB30CDBDB85}"/>
                </a:ext>
              </a:extLst>
            </p:cNvPr>
            <p:cNvSpPr txBox="1"/>
            <p:nvPr/>
          </p:nvSpPr>
          <p:spPr>
            <a:xfrm rot="10800000">
              <a:off x="1007588" y="2825112"/>
              <a:ext cx="461665" cy="1106424"/>
            </a:xfrm>
            <a:prstGeom prst="rect">
              <a:avLst/>
            </a:prstGeom>
            <a:solidFill>
              <a:schemeClr val="accent5">
                <a:hueOff val="-1228826"/>
                <a:satOff val="-3167"/>
                <a:lumOff val="-2139"/>
              </a:schemeClr>
            </a:solidFill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dirty="0"/>
                <a:t>persistent</a:t>
              </a:r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B2DC4B2-5164-487E-98AB-0D3A7DE5C4A7}"/>
                </a:ext>
              </a:extLst>
            </p:cNvPr>
            <p:cNvSpPr/>
            <p:nvPr/>
          </p:nvSpPr>
          <p:spPr>
            <a:xfrm>
              <a:off x="1469253" y="2825111"/>
              <a:ext cx="6878891" cy="11028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SG" b="1" dirty="0">
                  <a:solidFill>
                    <a:schemeClr val="tx1"/>
                  </a:solidFill>
                </a:rPr>
                <a:t>GPFS(approximate 8PB): </a:t>
              </a:r>
            </a:p>
            <a:p>
              <a:r>
                <a:rPr lang="en-SG" dirty="0">
                  <a:solidFill>
                    <a:schemeClr val="tx1"/>
                  </a:solidFill>
                </a:rPr>
                <a:t>	</a:t>
              </a:r>
              <a:r>
                <a:rPr lang="en-SG" sz="1800" b="0" i="0" u="none" strike="noStrike" baseline="0" dirty="0">
                  <a:solidFill>
                    <a:schemeClr val="tx1"/>
                  </a:solidFill>
                  <a:latin typeface="Calibri" panose="020F0502020204030204" pitchFamily="34" charset="0"/>
                </a:rPr>
                <a:t>- Flash: r210GB/s, w119GB/s</a:t>
              </a:r>
            </a:p>
            <a:p>
              <a:r>
                <a:rPr lang="en-SG" dirty="0">
                  <a:solidFill>
                    <a:schemeClr val="tx1"/>
                  </a:solidFill>
                  <a:latin typeface="Calibri" panose="020F0502020204030204" pitchFamily="34" charset="0"/>
                </a:rPr>
                <a:t>	</a:t>
              </a:r>
              <a:r>
                <a:rPr lang="pl-PL" sz="1800" b="0" i="0" u="none" strike="noStrike" baseline="0" dirty="0">
                  <a:solidFill>
                    <a:schemeClr val="tx1"/>
                  </a:solidFill>
                  <a:latin typeface="Calibri" panose="020F0502020204030204" pitchFamily="34" charset="0"/>
                </a:rPr>
                <a:t>- HDD: r56GB/s, w46GB/s</a:t>
              </a:r>
              <a:endParaRPr lang="en-SG" sz="18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General Hardware Specification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C71B6F-CE2C-4FCC-9D1F-86FA430D9AF5}"/>
              </a:ext>
            </a:extLst>
          </p:cNvPr>
          <p:cNvGrpSpPr/>
          <p:nvPr/>
        </p:nvGrpSpPr>
        <p:grpSpPr>
          <a:xfrm>
            <a:off x="6833738" y="3206311"/>
            <a:ext cx="1388482" cy="1603106"/>
            <a:chOff x="257526" y="3416939"/>
            <a:chExt cx="1085668" cy="1253485"/>
          </a:xfrm>
        </p:grpSpPr>
        <p:sp>
          <p:nvSpPr>
            <p:cNvPr id="4" name="Arrow: Curved Right 3">
              <a:extLst>
                <a:ext uri="{FF2B5EF4-FFF2-40B4-BE49-F238E27FC236}">
                  <a16:creationId xmlns:a16="http://schemas.microsoft.com/office/drawing/2014/main" id="{8C859D42-6C44-4A42-B629-3402B83F73D2}"/>
                </a:ext>
              </a:extLst>
            </p:cNvPr>
            <p:cNvSpPr/>
            <p:nvPr/>
          </p:nvSpPr>
          <p:spPr>
            <a:xfrm>
              <a:off x="257526" y="3470095"/>
              <a:ext cx="461666" cy="120032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Arrow: Curved Right 16">
              <a:extLst>
                <a:ext uri="{FF2B5EF4-FFF2-40B4-BE49-F238E27FC236}">
                  <a16:creationId xmlns:a16="http://schemas.microsoft.com/office/drawing/2014/main" id="{3C0088B7-2983-4348-8EB0-E3D9A3BFAD72}"/>
                </a:ext>
              </a:extLst>
            </p:cNvPr>
            <p:cNvSpPr/>
            <p:nvPr/>
          </p:nvSpPr>
          <p:spPr>
            <a:xfrm rot="10800000">
              <a:off x="881528" y="3416939"/>
              <a:ext cx="461666" cy="120032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DD90BF-323E-4A19-A78D-385177E4DAD1}"/>
                </a:ext>
              </a:extLst>
            </p:cNvPr>
            <p:cNvSpPr txBox="1"/>
            <p:nvPr/>
          </p:nvSpPr>
          <p:spPr>
            <a:xfrm>
              <a:off x="347695" y="3872710"/>
              <a:ext cx="905330" cy="2887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SG" dirty="0"/>
                <a:t>By policy</a:t>
              </a:r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8040DD3-E1DA-4A72-8854-B272999D833C}"/>
              </a:ext>
            </a:extLst>
          </p:cNvPr>
          <p:cNvSpPr txBox="1"/>
          <p:nvPr/>
        </p:nvSpPr>
        <p:spPr>
          <a:xfrm>
            <a:off x="331219" y="1374786"/>
            <a:ext cx="8769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Storage</a:t>
            </a:r>
            <a:r>
              <a:rPr lang="en-SG" dirty="0"/>
              <a:t>: </a:t>
            </a:r>
          </a:p>
          <a:p>
            <a:endParaRPr lang="en-SG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SG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n-GB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C5A426-71D5-B8B6-DF9E-6E14BFF9325E}"/>
              </a:ext>
            </a:extLst>
          </p:cNvPr>
          <p:cNvGrpSpPr/>
          <p:nvPr/>
        </p:nvGrpSpPr>
        <p:grpSpPr>
          <a:xfrm>
            <a:off x="1007537" y="2093907"/>
            <a:ext cx="7340554" cy="917979"/>
            <a:chOff x="1007537" y="1790340"/>
            <a:chExt cx="7340554" cy="9179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24479DF-E7FF-4DD5-9A2E-AB8D9047AB96}"/>
                </a:ext>
              </a:extLst>
            </p:cNvPr>
            <p:cNvSpPr txBox="1"/>
            <p:nvPr/>
          </p:nvSpPr>
          <p:spPr>
            <a:xfrm rot="10800000">
              <a:off x="1007537" y="1793919"/>
              <a:ext cx="461665" cy="914400"/>
            </a:xfrm>
            <a:prstGeom prst="rect">
              <a:avLst/>
            </a:prstGeom>
            <a:solidFill>
              <a:schemeClr val="accent5">
                <a:hueOff val="-1228826"/>
                <a:satOff val="-3167"/>
                <a:lumOff val="-2139"/>
              </a:schemeClr>
            </a:solidFill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dirty="0"/>
                <a:t>scratch</a:t>
              </a:r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C0CBD78-FB96-42BB-A851-817D39DE1E22}"/>
                </a:ext>
              </a:extLst>
            </p:cNvPr>
            <p:cNvSpPr/>
            <p:nvPr/>
          </p:nvSpPr>
          <p:spPr>
            <a:xfrm>
              <a:off x="1469200" y="1790340"/>
              <a:ext cx="6878891" cy="91797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SG" b="1" dirty="0">
                  <a:solidFill>
                    <a:schemeClr val="tx1"/>
                  </a:solidFill>
                </a:rPr>
                <a:t>Lustre (approximate 10PB): (current 3PB)</a:t>
              </a:r>
            </a:p>
            <a:p>
              <a:r>
                <a:rPr lang="en-SG" dirty="0">
                  <a:solidFill>
                    <a:schemeClr val="tx1"/>
                  </a:solidFill>
                </a:rPr>
                <a:t>	</a:t>
              </a:r>
              <a:r>
                <a:rPr lang="en-SG" sz="1800" b="0" i="0" u="none" strike="noStrike" baseline="0" dirty="0">
                  <a:solidFill>
                    <a:schemeClr val="tx1"/>
                  </a:solidFill>
                  <a:latin typeface="Calibri" panose="020F0502020204030204" pitchFamily="34" charset="0"/>
                </a:rPr>
                <a:t>- Flash: r440GB/s, w320GB/s</a:t>
              </a:r>
            </a:p>
            <a:p>
              <a:r>
                <a:rPr lang="en-SG" dirty="0">
                  <a:solidFill>
                    <a:schemeClr val="tx1"/>
                  </a:solidFill>
                  <a:latin typeface="Calibri" panose="020F0502020204030204" pitchFamily="34" charset="0"/>
                </a:rPr>
                <a:t>	</a:t>
              </a:r>
              <a:r>
                <a:rPr lang="en-SG" sz="1800" b="0" i="0" u="none" strike="noStrike" baseline="0" dirty="0">
                  <a:solidFill>
                    <a:schemeClr val="tx1"/>
                  </a:solidFill>
                  <a:latin typeface="Calibri" panose="020F0502020204030204" pitchFamily="34" charset="0"/>
                </a:rPr>
                <a:t>- HDD: rw150GB/s</a:t>
              </a:r>
              <a:endParaRPr lang="en-SG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3EB6379-EF7A-DDC3-8739-BAAE87A27139}"/>
              </a:ext>
            </a:extLst>
          </p:cNvPr>
          <p:cNvGrpSpPr/>
          <p:nvPr/>
        </p:nvGrpSpPr>
        <p:grpSpPr>
          <a:xfrm>
            <a:off x="1015596" y="4383690"/>
            <a:ext cx="7325857" cy="1200328"/>
            <a:chOff x="1015596" y="4080123"/>
            <a:chExt cx="7325857" cy="120032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8936186-DDD9-475A-9384-8ABC74D4A7DF}"/>
                </a:ext>
              </a:extLst>
            </p:cNvPr>
            <p:cNvSpPr txBox="1"/>
            <p:nvPr/>
          </p:nvSpPr>
          <p:spPr>
            <a:xfrm rot="10800000">
              <a:off x="1015596" y="4080123"/>
              <a:ext cx="461665" cy="1200328"/>
            </a:xfrm>
            <a:prstGeom prst="rect">
              <a:avLst/>
            </a:prstGeom>
            <a:solidFill>
              <a:schemeClr val="accent5">
                <a:hueOff val="-1228826"/>
                <a:satOff val="-3167"/>
                <a:lumOff val="-2139"/>
              </a:schemeClr>
            </a:solidFill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dirty="0"/>
                <a:t>nearline</a:t>
              </a:r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BF53857-29A7-4D35-8D17-8E0887EB9D7B}"/>
                </a:ext>
              </a:extLst>
            </p:cNvPr>
            <p:cNvSpPr/>
            <p:nvPr/>
          </p:nvSpPr>
          <p:spPr>
            <a:xfrm>
              <a:off x="1462562" y="4080123"/>
              <a:ext cx="6878891" cy="12003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SG" b="1" dirty="0">
                  <a:solidFill>
                    <a:schemeClr val="tx1"/>
                  </a:solidFill>
                </a:rPr>
                <a:t>DMF   (15PB+20PB): </a:t>
              </a:r>
              <a:r>
                <a:rPr lang="en-SG" dirty="0">
                  <a:solidFill>
                    <a:schemeClr val="tx1"/>
                  </a:solidFill>
                </a:rPr>
                <a:t>	</a:t>
              </a:r>
            </a:p>
            <a:p>
              <a:r>
                <a:rPr lang="en-SG" dirty="0">
                  <a:solidFill>
                    <a:schemeClr val="tx1"/>
                  </a:solidFill>
                </a:rPr>
                <a:t>	- </a:t>
              </a:r>
              <a:r>
                <a:rPr lang="en-SG" sz="1600" dirty="0" err="1">
                  <a:solidFill>
                    <a:schemeClr val="tx1"/>
                  </a:solidFill>
                </a:rPr>
                <a:t>ZeroWatt</a:t>
              </a:r>
              <a:r>
                <a:rPr lang="en-SG" sz="1600" dirty="0">
                  <a:solidFill>
                    <a:schemeClr val="tx1"/>
                  </a:solidFill>
                </a:rPr>
                <a:t> Storage (ZWS), 40GB/s</a:t>
              </a:r>
            </a:p>
            <a:p>
              <a:r>
                <a:rPr lang="en-SG" sz="1600" dirty="0">
                  <a:solidFill>
                    <a:schemeClr val="tx1"/>
                  </a:solidFill>
                </a:rPr>
                <a:t>	- 40Gb/s pipe over stage 8GB/s to tape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FC3F3E3-2AE2-C5E6-A826-5210F1921905}"/>
              </a:ext>
            </a:extLst>
          </p:cNvPr>
          <p:cNvSpPr/>
          <p:nvPr/>
        </p:nvSpPr>
        <p:spPr>
          <a:xfrm>
            <a:off x="1964265" y="4881447"/>
            <a:ext cx="5965615" cy="270345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dirty="0">
                <a:solidFill>
                  <a:schemeClr val="tx1"/>
                </a:solidFill>
              </a:rPr>
              <a:t>Warm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014FC1-B2CD-40C2-1E2F-C1670AA156D4}"/>
              </a:ext>
            </a:extLst>
          </p:cNvPr>
          <p:cNvSpPr/>
          <p:nvPr/>
        </p:nvSpPr>
        <p:spPr>
          <a:xfrm>
            <a:off x="1964265" y="5151792"/>
            <a:ext cx="5965615" cy="270345"/>
          </a:xfrm>
          <a:prstGeom prst="rect">
            <a:avLst/>
          </a:prstGeom>
          <a:solidFill>
            <a:srgbClr val="00A8E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dirty="0">
                <a:solidFill>
                  <a:schemeClr val="tx1"/>
                </a:solidFill>
              </a:rPr>
              <a:t>Cold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46D61092-7E30-CD8F-2F01-551A75555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219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78" name="Content Placeholder 1"/>
          <p:cNvSpPr>
            <a:spLocks noGrp="1"/>
          </p:cNvSpPr>
          <p:nvPr>
            <p:ph idx="4294967295"/>
          </p:nvPr>
        </p:nvSpPr>
        <p:spPr>
          <a:xfrm>
            <a:off x="352317" y="2420169"/>
            <a:ext cx="2809667" cy="2396688"/>
          </a:xfrm>
        </p:spPr>
        <p:txBody>
          <a:bodyPr>
            <a:normAutofit/>
          </a:bodyPr>
          <a:lstStyle/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altLang="en-US" sz="1625" dirty="0"/>
              <a:t>Entire namespace is available in the filesystem</a:t>
            </a:r>
          </a:p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altLang="en-US" sz="1625" dirty="0"/>
              <a:t>Migrate file data transparently (with invisible IO), leaves </a:t>
            </a:r>
            <a:r>
              <a:rPr lang="en-US" altLang="en-US" sz="1625" dirty="0" err="1"/>
              <a:t>inodes</a:t>
            </a:r>
            <a:endParaRPr lang="en-US" altLang="en-US" sz="1625" dirty="0"/>
          </a:p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altLang="en-US" sz="1625" dirty="0"/>
              <a:t>Recall on access or by schedule</a:t>
            </a:r>
          </a:p>
        </p:txBody>
      </p:sp>
      <p:pic>
        <p:nvPicPr>
          <p:cNvPr id="2" name="Picture 37" descr="DMF_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9280" y="791953"/>
            <a:ext cx="1579658" cy="79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3BEBA9-62EA-C818-4F2B-C468B8C02790}"/>
              </a:ext>
            </a:extLst>
          </p:cNvPr>
          <p:cNvGrpSpPr/>
          <p:nvPr/>
        </p:nvGrpSpPr>
        <p:grpSpPr>
          <a:xfrm>
            <a:off x="1481321" y="1783189"/>
            <a:ext cx="8229349" cy="4647709"/>
            <a:chOff x="1481321" y="1491525"/>
            <a:chExt cx="8229349" cy="4647709"/>
          </a:xfrm>
        </p:grpSpPr>
        <p:pic>
          <p:nvPicPr>
            <p:cNvPr id="2050" name="Picture 2" descr="HPE 3PAR StoreServ 20000 Storage OID8295785 | HPE">
              <a:extLst>
                <a:ext uri="{FF2B5EF4-FFF2-40B4-BE49-F238E27FC236}">
                  <a16:creationId xmlns:a16="http://schemas.microsoft.com/office/drawing/2014/main" id="{8846B518-D289-7841-85A6-AD18A0FCD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1321" y="1575251"/>
              <a:ext cx="5101215" cy="3321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786065" y="4883216"/>
              <a:ext cx="2445544" cy="7031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 algn="ctr" defTabSz="742950">
                <a:lnSpc>
                  <a:spcPct val="90000"/>
                </a:lnSpc>
                <a:defRPr/>
              </a:pPr>
              <a:r>
                <a:rPr lang="en-US" sz="1463" b="1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Primary Storage (POSIX)</a:t>
              </a:r>
              <a:endParaRPr lang="en-US" sz="1138" dirty="0">
                <a:solidFill>
                  <a:srgbClr val="5B4767">
                    <a:lumMod val="50000"/>
                  </a:srgbClr>
                </a:solidFill>
                <a:latin typeface="Arial"/>
              </a:endParaRPr>
            </a:p>
            <a:p>
              <a:pPr marL="88992" indent="-88992" defTabSz="742950">
                <a:lnSpc>
                  <a:spcPct val="9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138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Online, high-performance disk</a:t>
              </a:r>
            </a:p>
            <a:p>
              <a:pPr marL="88992" indent="-88992" defTabSz="742950">
                <a:lnSpc>
                  <a:spcPct val="9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138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Flash-based storage tier</a:t>
              </a:r>
            </a:p>
            <a:p>
              <a:pPr marL="88992" indent="-88992" defTabSz="742950">
                <a:lnSpc>
                  <a:spcPct val="9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sz="1138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Lustre, GPFS or HPE XFS</a:t>
              </a:r>
            </a:p>
          </p:txBody>
        </p:sp>
        <p:pic>
          <p:nvPicPr>
            <p:cNvPr id="271362" name="Picture 4" descr="Image result for object storage icon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405" y="3638425"/>
              <a:ext cx="1251148" cy="1247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4678204" y="2500313"/>
              <a:ext cx="1225868" cy="0"/>
            </a:xfrm>
            <a:prstGeom prst="straightConnector1">
              <a:avLst/>
            </a:prstGeom>
            <a:ln w="57150" cmpd="sng">
              <a:solidFill>
                <a:srgbClr val="B628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cxnSpLocks/>
              <a:stCxn id="7" idx="0"/>
              <a:endCxn id="23" idx="0"/>
            </p:cNvCxnSpPr>
            <p:nvPr/>
          </p:nvCxnSpPr>
          <p:spPr>
            <a:xfrm rot="16200000" flipH="1">
              <a:off x="6347949" y="-479219"/>
              <a:ext cx="235957" cy="4871479"/>
            </a:xfrm>
            <a:prstGeom prst="bentConnector3">
              <a:avLst>
                <a:gd name="adj1" fmla="val -96882"/>
              </a:avLst>
            </a:prstGeom>
            <a:ln w="57150" cmpd="sng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/>
            <p:nvPr/>
          </p:nvCxnSpPr>
          <p:spPr>
            <a:xfrm rot="5400000">
              <a:off x="6444059" y="3211920"/>
              <a:ext cx="10319" cy="4781451"/>
            </a:xfrm>
            <a:prstGeom prst="bentConnector3">
              <a:avLst>
                <a:gd name="adj1" fmla="val 3790874"/>
              </a:avLst>
            </a:prstGeom>
            <a:ln w="57150" cmpd="sng">
              <a:solidFill>
                <a:srgbClr val="1F9D9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7197779" y="2500313"/>
              <a:ext cx="1273540" cy="0"/>
            </a:xfrm>
            <a:prstGeom prst="straightConnector1">
              <a:avLst/>
            </a:prstGeom>
            <a:ln w="57150" cmpd="sng">
              <a:solidFill>
                <a:srgbClr val="B628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4631029" y="3924300"/>
              <a:ext cx="1238251" cy="0"/>
            </a:xfrm>
            <a:prstGeom prst="straightConnector1">
              <a:avLst/>
            </a:prstGeom>
            <a:ln w="57150" cmpd="sng">
              <a:solidFill>
                <a:srgbClr val="1F9D9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7152203" y="3924300"/>
              <a:ext cx="1238250" cy="0"/>
            </a:xfrm>
            <a:prstGeom prst="straightConnector1">
              <a:avLst/>
            </a:prstGeom>
            <a:ln w="57150" cmpd="sng">
              <a:solidFill>
                <a:srgbClr val="1F9D9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202395" y="1491525"/>
              <a:ext cx="2473010" cy="247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/>
            <a:lstStyle/>
            <a:p>
              <a:pPr algn="ctr" defTabSz="742950">
                <a:lnSpc>
                  <a:spcPct val="90000"/>
                </a:lnSpc>
                <a:defRPr/>
              </a:pPr>
              <a:r>
                <a:rPr lang="en-US" sz="1463" b="1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Automated Data Migration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71486" y="5891584"/>
              <a:ext cx="2248191" cy="2476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/>
            <a:lstStyle/>
            <a:p>
              <a:pPr algn="ctr" defTabSz="742950">
                <a:lnSpc>
                  <a:spcPct val="90000"/>
                </a:lnSpc>
                <a:defRPr/>
              </a:pPr>
              <a:r>
                <a:rPr lang="en-US" sz="1463" b="1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Automated Data Recall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99894" y="4881563"/>
              <a:ext cx="2311400" cy="6443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/>
            <a:lstStyle/>
            <a:p>
              <a:pPr algn="ctr" defTabSz="742950">
                <a:lnSpc>
                  <a:spcPct val="90000"/>
                </a:lnSpc>
                <a:defRPr/>
              </a:pPr>
              <a:r>
                <a:rPr lang="en-US" sz="1463" b="1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Nearline Fast-Mount Cache</a:t>
              </a:r>
              <a:endParaRPr lang="en-US" sz="1138" dirty="0">
                <a:solidFill>
                  <a:srgbClr val="5B4767">
                    <a:lumMod val="50000"/>
                  </a:srgbClr>
                </a:solidFill>
                <a:latin typeface="Arial"/>
              </a:endParaRPr>
            </a:p>
            <a:p>
              <a:pPr marL="232172" indent="-232172" defTabSz="742950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en-US" sz="1138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High capacity, low cost HDD</a:t>
              </a:r>
            </a:p>
            <a:p>
              <a:pPr marL="232172" indent="-232172" defTabSz="742950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en-US" sz="1138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Direct power-managed disk</a:t>
              </a:r>
            </a:p>
            <a:p>
              <a:pPr algn="ctr" defTabSz="742950">
                <a:lnSpc>
                  <a:spcPct val="90000"/>
                </a:lnSpc>
                <a:defRPr/>
              </a:pPr>
              <a:r>
                <a:rPr lang="en-US" sz="1138" b="1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DMF ZeroWatt Storage (ZWS)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44681" y="4887911"/>
              <a:ext cx="1465989" cy="7087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/>
            <a:lstStyle/>
            <a:p>
              <a:pPr algn="ctr" defTabSz="742950">
                <a:lnSpc>
                  <a:spcPct val="90000"/>
                </a:lnSpc>
                <a:defRPr/>
              </a:pPr>
              <a:r>
                <a:rPr lang="en-US" sz="1463" b="1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Deep Storage</a:t>
              </a:r>
            </a:p>
            <a:p>
              <a:pPr marL="232172" indent="-232172" defTabSz="742950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en-US" sz="1138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Object Store (S3)</a:t>
              </a:r>
            </a:p>
            <a:p>
              <a:pPr marL="232172" indent="-232172" defTabSz="742950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en-US" sz="1138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Public Cloud (S3)</a:t>
              </a:r>
            </a:p>
            <a:p>
              <a:pPr marL="232172" indent="-232172" defTabSz="742950">
                <a:lnSpc>
                  <a:spcPct val="90000"/>
                </a:lnSpc>
                <a:buFont typeface="Wingdings" pitchFamily="2" charset="2"/>
                <a:buChar char="§"/>
                <a:defRPr/>
              </a:pPr>
              <a:r>
                <a:rPr lang="en-US" sz="1138" dirty="0">
                  <a:solidFill>
                    <a:srgbClr val="5B4767">
                      <a:lumMod val="50000"/>
                    </a:srgbClr>
                  </a:solidFill>
                  <a:latin typeface="Arial"/>
                </a:rPr>
                <a:t>Tape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97E7864-9A3C-6047-8253-ACD9E8CE5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71177" y="2074499"/>
              <a:ext cx="660981" cy="1553651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329BCEC-8CF3-EF40-AD88-B4F4BDEDE065}"/>
                </a:ext>
              </a:extLst>
            </p:cNvPr>
            <p:cNvGrpSpPr/>
            <p:nvPr/>
          </p:nvGrpSpPr>
          <p:grpSpPr>
            <a:xfrm>
              <a:off x="5997703" y="1838542"/>
              <a:ext cx="1082601" cy="2889014"/>
              <a:chOff x="2960273" y="1999580"/>
              <a:chExt cx="1138449" cy="339154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23F1064-6B64-B14A-88AA-A4AC72BB1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0273" y="1999580"/>
                <a:ext cx="1138449" cy="3391542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5C80C05-97BE-2F4A-984F-A74917E66EAB}"/>
                  </a:ext>
                </a:extLst>
              </p:cNvPr>
              <p:cNvGrpSpPr/>
              <p:nvPr/>
            </p:nvGrpSpPr>
            <p:grpSpPr>
              <a:xfrm>
                <a:off x="3156959" y="3428895"/>
                <a:ext cx="761660" cy="876841"/>
                <a:chOff x="4309450" y="4312050"/>
                <a:chExt cx="761660" cy="860549"/>
              </a:xfrm>
            </p:grpSpPr>
            <p:pic>
              <p:nvPicPr>
                <p:cNvPr id="39" name="Picture 38" descr="Screen Shot 2018-05-25 at 3.49.30 PM.png">
                  <a:extLst>
                    <a:ext uri="{FF2B5EF4-FFF2-40B4-BE49-F238E27FC236}">
                      <a16:creationId xmlns:a16="http://schemas.microsoft.com/office/drawing/2014/main" id="{914A25DB-E6DB-FC43-AEB0-49F9EEEC00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11827" y="4596955"/>
                  <a:ext cx="754220" cy="149651"/>
                </a:xfrm>
                <a:prstGeom prst="rect">
                  <a:avLst/>
                </a:prstGeom>
              </p:spPr>
            </p:pic>
            <p:pic>
              <p:nvPicPr>
                <p:cNvPr id="40" name="Picture 39" descr="Screen Shot 2018-05-25 at 3.49.30 PM.png">
                  <a:extLst>
                    <a:ext uri="{FF2B5EF4-FFF2-40B4-BE49-F238E27FC236}">
                      <a16:creationId xmlns:a16="http://schemas.microsoft.com/office/drawing/2014/main" id="{225ECC11-67DB-AA4F-853F-54BD22281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11827" y="4738567"/>
                  <a:ext cx="754220" cy="149651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DAE62D57-E966-4A48-97DB-0EF6EE6CB8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09450" y="4883442"/>
                  <a:ext cx="760150" cy="289157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29A3A3AD-C408-244C-8FB0-AA30069E4F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10960" y="4312050"/>
                  <a:ext cx="760150" cy="289157"/>
                </a:xfrm>
                <a:prstGeom prst="rect">
                  <a:avLst/>
                </a:prstGeom>
              </p:spPr>
            </p:pic>
          </p:grp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1D923E9-68D2-B749-9D4F-7FA308DF4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9960" y="4306038"/>
                <a:ext cx="760150" cy="29463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D624475-08DC-AF44-887E-6A0F0C8BB2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48127" y="4600669"/>
                <a:ext cx="760150" cy="29463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1360575-8279-184C-9648-C69819780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6421" y="4895300"/>
                <a:ext cx="760150" cy="294631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7383299A-BD08-8249-8A45-D1B136D855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0146" y="2549544"/>
                <a:ext cx="760150" cy="29463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C303DD7-3D33-EB4F-905B-9CF57FC1D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47838" y="2844175"/>
                <a:ext cx="760150" cy="29463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A656EEC-E9CF-914D-AB25-C470D53CC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46607" y="3138806"/>
                <a:ext cx="760150" cy="294631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67F1B75-244A-C043-8012-21E11E18B3A3}"/>
              </a:ext>
            </a:extLst>
          </p:cNvPr>
          <p:cNvSpPr/>
          <p:nvPr/>
        </p:nvSpPr>
        <p:spPr bwMode="ltGray">
          <a:xfrm>
            <a:off x="3863835" y="2130206"/>
            <a:ext cx="332708" cy="3714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lnSpc>
                <a:spcPct val="90000"/>
              </a:lnSpc>
              <a:defRPr/>
            </a:pPr>
            <a:endParaRPr lang="en-US" sz="1463" dirty="0" err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3DB285E9-7BD9-DB26-37D8-FFEBB3FF0505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Data Management | DMF Core Concepts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653504-EE03-408A-1A77-2F3AFD30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8CF0F1-6C35-2DA4-24E4-61E8347BC4C1}"/>
              </a:ext>
            </a:extLst>
          </p:cNvPr>
          <p:cNvGrpSpPr/>
          <p:nvPr/>
        </p:nvGrpSpPr>
        <p:grpSpPr>
          <a:xfrm>
            <a:off x="162647" y="1164217"/>
            <a:ext cx="9591358" cy="5069411"/>
            <a:chOff x="162647" y="1017417"/>
            <a:chExt cx="9591358" cy="5069411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1EE3A85-87BF-1A40-9767-60ADAD4EA2E1}"/>
                </a:ext>
              </a:extLst>
            </p:cNvPr>
            <p:cNvSpPr/>
            <p:nvPr/>
          </p:nvSpPr>
          <p:spPr>
            <a:xfrm>
              <a:off x="3877316" y="1017418"/>
              <a:ext cx="1486489" cy="1393225"/>
            </a:xfrm>
            <a:prstGeom prst="roundRect">
              <a:avLst>
                <a:gd name="adj" fmla="val 5725"/>
              </a:avLst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74DF75EA-2674-C646-B56F-B68E2819AE44}"/>
                </a:ext>
              </a:extLst>
            </p:cNvPr>
            <p:cNvSpPr/>
            <p:nvPr/>
          </p:nvSpPr>
          <p:spPr>
            <a:xfrm>
              <a:off x="5098560" y="1017417"/>
              <a:ext cx="4655445" cy="3360259"/>
            </a:xfrm>
            <a:prstGeom prst="roundRect">
              <a:avLst>
                <a:gd name="adj" fmla="val 5286"/>
              </a:avLst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2CFEE92-A1A5-0C42-8D72-990E5A44E975}"/>
                </a:ext>
              </a:extLst>
            </p:cNvPr>
            <p:cNvSpPr/>
            <p:nvPr/>
          </p:nvSpPr>
          <p:spPr>
            <a:xfrm>
              <a:off x="162647" y="2248379"/>
              <a:ext cx="2517032" cy="3431918"/>
            </a:xfrm>
            <a:prstGeom prst="roundRect">
              <a:avLst>
                <a:gd name="adj" fmla="val 5725"/>
              </a:avLst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DE7FE2-370A-C749-8D55-381A063B78A3}"/>
                </a:ext>
              </a:extLst>
            </p:cNvPr>
            <p:cNvSpPr txBox="1"/>
            <p:nvPr/>
          </p:nvSpPr>
          <p:spPr>
            <a:xfrm>
              <a:off x="162647" y="2259957"/>
              <a:ext cx="2416558" cy="342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defRPr/>
              </a:pPr>
              <a:r>
                <a:rPr lang="en-US" sz="1625" b="1" dirty="0">
                  <a:solidFill>
                    <a:prstClr val="black"/>
                  </a:solidFill>
                  <a:latin typeface="Calibri" panose="020F0502020204030204"/>
                </a:rPr>
                <a:t>NSCC Facility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5A0BD3-E518-4047-9445-3F00C864983E}"/>
                </a:ext>
              </a:extLst>
            </p:cNvPr>
            <p:cNvGrpSpPr/>
            <p:nvPr/>
          </p:nvGrpSpPr>
          <p:grpSpPr>
            <a:xfrm>
              <a:off x="8893195" y="3292268"/>
              <a:ext cx="685429" cy="617742"/>
              <a:chOff x="3068037" y="5729993"/>
              <a:chExt cx="297110" cy="274689"/>
            </a:xfrm>
          </p:grpSpPr>
          <p:sp>
            <p:nvSpPr>
              <p:cNvPr id="9" name="AutoShape 561">
                <a:extLst>
                  <a:ext uri="{FF2B5EF4-FFF2-40B4-BE49-F238E27FC236}">
                    <a16:creationId xmlns:a16="http://schemas.microsoft.com/office/drawing/2014/main" id="{BA9382B5-B6A5-AD4F-95BC-D52F98C4A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8037" y="5729993"/>
                <a:ext cx="297110" cy="274689"/>
              </a:xfrm>
              <a:prstGeom prst="flowChartMagneticTape">
                <a:avLst/>
              </a:prstGeom>
              <a:solidFill>
                <a:srgbClr val="8AE791"/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lIns="74243" tIns="37122" rIns="74243" bIns="37122" anchor="ctr"/>
              <a:lstStyle/>
              <a:p>
                <a:pPr algn="ctr" defTabSz="742950">
                  <a:defRPr/>
                </a:pPr>
                <a:endParaRPr lang="en-NZ" sz="569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8002BC0-B215-A048-A9D2-AAC0BE116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164" y="5817122"/>
                <a:ext cx="104501" cy="93697"/>
              </a:xfrm>
              <a:prstGeom prst="ellipse">
                <a:avLst/>
              </a:prstGeom>
              <a:solidFill>
                <a:srgbClr val="008000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42950" eaLnBrk="0" hangingPunct="0">
                  <a:defRPr/>
                </a:pPr>
                <a:endParaRPr lang="en-US" sz="1625" b="1">
                  <a:solidFill>
                    <a:prstClr val="black"/>
                  </a:solidFill>
                  <a:latin typeface="Neo Sans Inte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1" name="Curved Connector 10">
              <a:extLst>
                <a:ext uri="{FF2B5EF4-FFF2-40B4-BE49-F238E27FC236}">
                  <a16:creationId xmlns:a16="http://schemas.microsoft.com/office/drawing/2014/main" id="{B2A2096B-E8A4-5A4C-954D-64A12FC1F5D6}"/>
                </a:ext>
              </a:extLst>
            </p:cNvPr>
            <p:cNvCxnSpPr>
              <a:cxnSpLocks/>
              <a:stCxn id="15" idx="4"/>
              <a:endCxn id="28" idx="0"/>
            </p:cNvCxnSpPr>
            <p:nvPr/>
          </p:nvCxnSpPr>
          <p:spPr>
            <a:xfrm>
              <a:off x="6815663" y="2500419"/>
              <a:ext cx="1174266" cy="783594"/>
            </a:xfrm>
            <a:prstGeom prst="curvedConnector2">
              <a:avLst/>
            </a:prstGeom>
            <a:ln w="158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>
              <a:extLst>
                <a:ext uri="{FF2B5EF4-FFF2-40B4-BE49-F238E27FC236}">
                  <a16:creationId xmlns:a16="http://schemas.microsoft.com/office/drawing/2014/main" id="{66B10C18-009F-E541-9B09-D95A0E8F1D63}"/>
                </a:ext>
              </a:extLst>
            </p:cNvPr>
            <p:cNvCxnSpPr>
              <a:cxnSpLocks/>
              <a:stCxn id="28" idx="1"/>
              <a:endCxn id="17" idx="4"/>
            </p:cNvCxnSpPr>
            <p:nvPr/>
          </p:nvCxnSpPr>
          <p:spPr>
            <a:xfrm rot="10800000" flipV="1">
              <a:off x="1656736" y="3594077"/>
              <a:ext cx="5954245" cy="1230451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4FB0B2-504F-FD45-A873-E376782C8BE7}"/>
                </a:ext>
              </a:extLst>
            </p:cNvPr>
            <p:cNvSpPr txBox="1"/>
            <p:nvPr/>
          </p:nvSpPr>
          <p:spPr>
            <a:xfrm>
              <a:off x="8836644" y="2902021"/>
              <a:ext cx="84350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42950">
                <a:defRPr/>
              </a:pPr>
              <a:r>
                <a:rPr lang="en-US" sz="975" b="1" dirty="0">
                  <a:solidFill>
                    <a:prstClr val="black"/>
                  </a:solidFill>
                  <a:latin typeface="Calibri" panose="020F0502020204030204"/>
                </a:rPr>
                <a:t>20 PB</a:t>
              </a:r>
            </a:p>
            <a:p>
              <a:pPr algn="ctr" defTabSz="742950">
                <a:defRPr/>
              </a:pPr>
              <a:r>
                <a:rPr lang="en-US" sz="975" dirty="0">
                  <a:solidFill>
                    <a:prstClr val="black"/>
                  </a:solidFill>
                  <a:latin typeface="Calibri" panose="020F0502020204030204"/>
                </a:rPr>
                <a:t>Tape Archive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2B5C6A-D0E1-E74E-8BAD-994ECDBD5D7E}"/>
                </a:ext>
              </a:extLst>
            </p:cNvPr>
            <p:cNvSpPr txBox="1"/>
            <p:nvPr/>
          </p:nvSpPr>
          <p:spPr>
            <a:xfrm>
              <a:off x="2688802" y="2597666"/>
              <a:ext cx="2252231" cy="81785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742950">
                <a:defRPr/>
              </a:pPr>
              <a:r>
                <a:rPr lang="en-US" sz="1463" b="1" dirty="0">
                  <a:solidFill>
                    <a:prstClr val="black"/>
                  </a:solidFill>
                  <a:latin typeface="Calibri" panose="020F0502020204030204"/>
                </a:rPr>
                <a:t>DMF GPFS HSM</a:t>
              </a:r>
            </a:p>
            <a:p>
              <a:pPr algn="ctr" defTabSz="742950">
                <a:defRPr/>
              </a:pP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GPFS is policy protected by DMF for backup </a:t>
              </a:r>
              <a:b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&amp; active archive (Nov 2019)</a:t>
              </a:r>
              <a:b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  <a:cs typeface="Calibri"/>
                </a:rPr>
                <a:t>DMF natively manages GPFS with direct parallel data streams to tape</a:t>
              </a:r>
            </a:p>
          </p:txBody>
        </p:sp>
        <p:sp>
          <p:nvSpPr>
            <p:cNvPr id="15" name="Can 14">
              <a:extLst>
                <a:ext uri="{FF2B5EF4-FFF2-40B4-BE49-F238E27FC236}">
                  <a16:creationId xmlns:a16="http://schemas.microsoft.com/office/drawing/2014/main" id="{D1672528-E0D3-9D45-ABE1-A199389FF948}"/>
                </a:ext>
              </a:extLst>
            </p:cNvPr>
            <p:cNvSpPr/>
            <p:nvPr/>
          </p:nvSpPr>
          <p:spPr>
            <a:xfrm>
              <a:off x="5885346" y="2018648"/>
              <a:ext cx="930317" cy="963541"/>
            </a:xfrm>
            <a:prstGeom prst="can">
              <a:avLst>
                <a:gd name="adj" fmla="val 1908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Lustre</a:t>
              </a:r>
            </a:p>
            <a:p>
              <a:pPr algn="ctr" defTabSz="742950">
                <a:defRPr/>
              </a:pP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3.56 PB</a:t>
              </a:r>
            </a:p>
            <a:p>
              <a:pPr algn="ctr" defTabSz="742950">
                <a:defRPr/>
              </a:pPr>
              <a:r>
                <a:rPr lang="en-US" sz="1138" b="1" dirty="0">
                  <a:solidFill>
                    <a:prstClr val="black"/>
                  </a:solidFill>
                  <a:latin typeface="Calibri" panose="020F0502020204030204"/>
                </a:rPr>
                <a:t>40GB/s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42C7CAB-4D51-FD45-A88C-A8B23D35371B}"/>
                </a:ext>
              </a:extLst>
            </p:cNvPr>
            <p:cNvSpPr txBox="1"/>
            <p:nvPr/>
          </p:nvSpPr>
          <p:spPr>
            <a:xfrm>
              <a:off x="7950540" y="2637680"/>
              <a:ext cx="1043876" cy="442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42950">
                <a:defRPr/>
              </a:pPr>
              <a:r>
                <a:rPr lang="en-US" sz="2275" b="1" dirty="0">
                  <a:solidFill>
                    <a:prstClr val="black"/>
                  </a:solidFill>
                  <a:latin typeface="Calibri" panose="020F0502020204030204"/>
                </a:rPr>
                <a:t>DMFv7</a:t>
              </a:r>
            </a:p>
          </p:txBody>
        </p:sp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50F1B0CD-B025-B044-A2DB-1C8F3FC26BDA}"/>
                </a:ext>
              </a:extLst>
            </p:cNvPr>
            <p:cNvSpPr/>
            <p:nvPr/>
          </p:nvSpPr>
          <p:spPr>
            <a:xfrm>
              <a:off x="294660" y="4294581"/>
              <a:ext cx="1362075" cy="1059895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accent1">
                    <a:lumMod val="45000"/>
                    <a:lumOff val="55000"/>
                  </a:schemeClr>
                </a:gs>
                <a:gs pos="7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1463" dirty="0" err="1">
                  <a:solidFill>
                    <a:prstClr val="black"/>
                  </a:solidFill>
                  <a:latin typeface="Calibri" panose="020F0502020204030204"/>
                </a:rPr>
                <a:t>Lustre</a:t>
              </a: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 (1 PB)</a:t>
              </a:r>
            </a:p>
            <a:p>
              <a:pPr algn="ctr" defTabSz="742950">
                <a:defRPr/>
              </a:pPr>
              <a:r>
                <a:rPr lang="en-US" sz="975" dirty="0">
                  <a:solidFill>
                    <a:prstClr val="black"/>
                  </a:solidFill>
                  <a:latin typeface="Calibri" panose="020F0502020204030204"/>
                </a:rPr>
                <a:t>(/</a:t>
              </a:r>
              <a:r>
                <a:rPr lang="en-US" sz="975" dirty="0" err="1">
                  <a:solidFill>
                    <a:prstClr val="black"/>
                  </a:solidFill>
                  <a:latin typeface="Calibri" panose="020F0502020204030204"/>
                </a:rPr>
                <a:t>seq</a:t>
              </a:r>
              <a:r>
                <a:rPr lang="en-US" sz="975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C41EFA-79CE-084D-A391-40A3B63350BE}"/>
                </a:ext>
              </a:extLst>
            </p:cNvPr>
            <p:cNvGrpSpPr/>
            <p:nvPr/>
          </p:nvGrpSpPr>
          <p:grpSpPr>
            <a:xfrm>
              <a:off x="8363758" y="3476836"/>
              <a:ext cx="685429" cy="247789"/>
              <a:chOff x="10862841" y="3954198"/>
              <a:chExt cx="360881" cy="304971"/>
            </a:xfrm>
          </p:grpSpPr>
          <p:cxnSp>
            <p:nvCxnSpPr>
              <p:cNvPr id="19" name="Curved Connector 22">
                <a:extLst>
                  <a:ext uri="{FF2B5EF4-FFF2-40B4-BE49-F238E27FC236}">
                    <a16:creationId xmlns:a16="http://schemas.microsoft.com/office/drawing/2014/main" id="{BFC16783-C37A-6D44-828D-4AA0E5A84D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62843" y="3954198"/>
                <a:ext cx="360245" cy="615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urved Connector 22">
                <a:extLst>
                  <a:ext uri="{FF2B5EF4-FFF2-40B4-BE49-F238E27FC236}">
                    <a16:creationId xmlns:a16="http://schemas.microsoft.com/office/drawing/2014/main" id="{50508C47-2464-114E-B0F1-58F8BDD2F6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63477" y="4057908"/>
                <a:ext cx="360245" cy="615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urved Connector 22">
                <a:extLst>
                  <a:ext uri="{FF2B5EF4-FFF2-40B4-BE49-F238E27FC236}">
                    <a16:creationId xmlns:a16="http://schemas.microsoft.com/office/drawing/2014/main" id="{7C09EB79-A2B0-2946-AB8A-DE311D4C96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62842" y="4155459"/>
                <a:ext cx="360245" cy="615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urved Connector 22">
                <a:extLst>
                  <a:ext uri="{FF2B5EF4-FFF2-40B4-BE49-F238E27FC236}">
                    <a16:creationId xmlns:a16="http://schemas.microsoft.com/office/drawing/2014/main" id="{588D4ABD-D36F-B94C-842A-D45EC82597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62841" y="4253010"/>
                <a:ext cx="360245" cy="615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1879A4-D662-B94B-85D4-928C77EF6F60}"/>
                </a:ext>
              </a:extLst>
            </p:cNvPr>
            <p:cNvSpPr txBox="1"/>
            <p:nvPr/>
          </p:nvSpPr>
          <p:spPr>
            <a:xfrm>
              <a:off x="5739600" y="1793275"/>
              <a:ext cx="1221809" cy="2299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42950">
                <a:defRPr/>
              </a:pPr>
              <a:r>
                <a:rPr lang="en-US" sz="894" dirty="0">
                  <a:solidFill>
                    <a:prstClr val="black"/>
                  </a:solidFill>
                  <a:latin typeface="Calibri" panose="020F0502020204030204"/>
                </a:rPr>
                <a:t>Persistent Namespace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A1A7C1-3D8D-5249-BB2E-0ED1DF18018F}"/>
                </a:ext>
              </a:extLst>
            </p:cNvPr>
            <p:cNvSpPr txBox="1"/>
            <p:nvPr/>
          </p:nvSpPr>
          <p:spPr>
            <a:xfrm>
              <a:off x="435240" y="2702823"/>
              <a:ext cx="1332417" cy="2299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42950">
                <a:defRPr/>
              </a:pPr>
              <a:r>
                <a:rPr lang="en-US" sz="894" dirty="0">
                  <a:solidFill>
                    <a:prstClr val="black"/>
                  </a:solidFill>
                  <a:latin typeface="Calibri" panose="020F0502020204030204"/>
                </a:rPr>
                <a:t>Manual failback after DR</a:t>
              </a:r>
            </a:p>
          </p:txBody>
        </p:sp>
        <p:sp>
          <p:nvSpPr>
            <p:cNvPr id="25" name="TextBox 1391">
              <a:extLst>
                <a:ext uri="{FF2B5EF4-FFF2-40B4-BE49-F238E27FC236}">
                  <a16:creationId xmlns:a16="http://schemas.microsoft.com/office/drawing/2014/main" id="{E1FF32B6-6AA6-ED41-A751-A116A0AEE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4685" y="5614006"/>
              <a:ext cx="2604880" cy="472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742950" eaLnBrk="1" hangingPunct="1">
                <a:lnSpc>
                  <a:spcPct val="90000"/>
                </a:lnSpc>
                <a:defRPr/>
              </a:pPr>
              <a:r>
                <a:rPr lang="en-US" sz="1138" b="1" dirty="0">
                  <a:solidFill>
                    <a:prstClr val="black"/>
                  </a:solidFill>
                  <a:latin typeface="Calibri" charset="0"/>
                  <a:cs typeface="Calibri" charset="0"/>
                </a:rPr>
                <a:t>ABCP Solution</a:t>
              </a:r>
            </a:p>
            <a:p>
              <a:pPr algn="ctr" defTabSz="742950" eaLnBrk="1" hangingPunct="1">
                <a:lnSpc>
                  <a:spcPct val="90000"/>
                </a:lnSpc>
                <a:defRPr/>
              </a:pPr>
              <a:r>
                <a:rPr lang="en-US" sz="1138" dirty="0">
                  <a:solidFill>
                    <a:prstClr val="black"/>
                  </a:solidFill>
                  <a:latin typeface="Calibri" charset="0"/>
                  <a:cs typeface="Calibri" charset="0"/>
                </a:rPr>
                <a:t>3.56 PB @ 40 GB/s Primary Disk (aggregate)</a:t>
              </a:r>
            </a:p>
            <a:p>
              <a:pPr algn="ctr" defTabSz="742950" eaLnBrk="1" hangingPunct="1">
                <a:lnSpc>
                  <a:spcPct val="90000"/>
                </a:lnSpc>
                <a:defRPr/>
              </a:pPr>
              <a:r>
                <a:rPr lang="en-US" sz="1138" dirty="0">
                  <a:solidFill>
                    <a:prstClr val="black"/>
                  </a:solidFill>
                  <a:latin typeface="Calibri" charset="0"/>
                  <a:cs typeface="Calibri" charset="0"/>
                </a:rPr>
                <a:t>20PB @ 6 GB/s Tape (aggregate)</a:t>
              </a:r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9F03D5AF-78AC-794E-AAC9-C665FB037A81}"/>
                </a:ext>
              </a:extLst>
            </p:cNvPr>
            <p:cNvSpPr/>
            <p:nvPr/>
          </p:nvSpPr>
          <p:spPr>
            <a:xfrm rot="16200000">
              <a:off x="7358189" y="3265727"/>
              <a:ext cx="178103" cy="4420821"/>
            </a:xfrm>
            <a:prstGeom prst="leftBrace">
              <a:avLst/>
            </a:prstGeom>
            <a:ln w="254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1846C0-AE5E-A44C-BA6B-068AA4DAD68F}"/>
                </a:ext>
              </a:extLst>
            </p:cNvPr>
            <p:cNvSpPr txBox="1"/>
            <p:nvPr/>
          </p:nvSpPr>
          <p:spPr>
            <a:xfrm>
              <a:off x="2651412" y="3910010"/>
              <a:ext cx="1689253" cy="56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defRPr/>
              </a:pPr>
              <a:r>
                <a:rPr lang="en-US" sz="1463" b="1" dirty="0">
                  <a:solidFill>
                    <a:prstClr val="black"/>
                  </a:solidFill>
                  <a:latin typeface="Calibri" panose="020F0502020204030204"/>
                </a:rPr>
                <a:t>Lustre HSM</a:t>
              </a:r>
            </a:p>
            <a:p>
              <a:pPr algn="ctr" defTabSz="742950">
                <a:defRPr/>
              </a:pP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DMF natively manages Lustre data with direct parallel I/O to tape.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EB7D68-DA15-4142-9D99-17CE597B1BD0}"/>
                </a:ext>
              </a:extLst>
            </p:cNvPr>
            <p:cNvSpPr/>
            <p:nvPr/>
          </p:nvSpPr>
          <p:spPr>
            <a:xfrm>
              <a:off x="7610981" y="3284013"/>
              <a:ext cx="757895" cy="6201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894" dirty="0">
                  <a:solidFill>
                    <a:prstClr val="white"/>
                  </a:solidFill>
                  <a:latin typeface="Calibri" panose="020F0502020204030204"/>
                </a:rPr>
                <a:t>DB Servers</a:t>
              </a:r>
            </a:p>
            <a:p>
              <a:pPr algn="ctr" defTabSz="742950">
                <a:defRPr/>
              </a:pPr>
              <a:r>
                <a:rPr lang="en-US" sz="894" dirty="0">
                  <a:solidFill>
                    <a:prstClr val="white"/>
                  </a:solidFill>
                  <a:latin typeface="Calibri" panose="020F0502020204030204"/>
                </a:rPr>
                <a:t>&amp;</a:t>
              </a:r>
            </a:p>
            <a:p>
              <a:pPr algn="ctr" defTabSz="742950">
                <a:defRPr/>
              </a:pPr>
              <a:r>
                <a:rPr lang="en-US" sz="894" dirty="0">
                  <a:solidFill>
                    <a:prstClr val="white"/>
                  </a:solidFill>
                  <a:latin typeface="Calibri" panose="020F0502020204030204"/>
                </a:rPr>
                <a:t>Data Movers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58D4EAB-E653-484F-AE16-FE16109B5354}"/>
                </a:ext>
              </a:extLst>
            </p:cNvPr>
            <p:cNvSpPr txBox="1"/>
            <p:nvPr/>
          </p:nvSpPr>
          <p:spPr>
            <a:xfrm>
              <a:off x="6836692" y="2034391"/>
              <a:ext cx="1818575" cy="56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defRPr/>
              </a:pPr>
              <a:r>
                <a:rPr lang="en-US" sz="1463" b="1" dirty="0">
                  <a:solidFill>
                    <a:prstClr val="black"/>
                  </a:solidFill>
                  <a:latin typeface="Calibri" panose="020F0502020204030204"/>
                </a:rPr>
                <a:t>Lustre HSM</a:t>
              </a:r>
            </a:p>
            <a:p>
              <a:pPr algn="ctr" defTabSz="742950">
                <a:defRPr/>
              </a:pP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DMF natively manages Lustre data with direct parallel I/O to tape.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A407BF6-3CE8-5942-9D9B-DB0732F26E55}"/>
                </a:ext>
              </a:extLst>
            </p:cNvPr>
            <p:cNvSpPr/>
            <p:nvPr/>
          </p:nvSpPr>
          <p:spPr>
            <a:xfrm>
              <a:off x="1749542" y="5320607"/>
              <a:ext cx="785608" cy="292730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894">
                  <a:solidFill>
                    <a:prstClr val="white"/>
                  </a:solidFill>
                  <a:latin typeface="Calibri" panose="020F0502020204030204"/>
                </a:rPr>
                <a:t>LDAP Server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F9DFC1A2-E721-9D45-8599-735BA90DE216}"/>
                </a:ext>
              </a:extLst>
            </p:cNvPr>
            <p:cNvSpPr/>
            <p:nvPr/>
          </p:nvSpPr>
          <p:spPr>
            <a:xfrm>
              <a:off x="5564896" y="3879108"/>
              <a:ext cx="785608" cy="292730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894">
                  <a:solidFill>
                    <a:prstClr val="white"/>
                  </a:solidFill>
                  <a:latin typeface="Calibri" panose="020F0502020204030204"/>
                </a:rPr>
                <a:t>LDAP Server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133B738-9843-574A-9EC0-5BBB2915D7AA}"/>
                </a:ext>
              </a:extLst>
            </p:cNvPr>
            <p:cNvSpPr txBox="1"/>
            <p:nvPr/>
          </p:nvSpPr>
          <p:spPr>
            <a:xfrm rot="20787594">
              <a:off x="3545358" y="4940745"/>
              <a:ext cx="1398457" cy="31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defRPr/>
              </a:pPr>
              <a:r>
                <a:rPr lang="en-US" sz="1463" b="1" dirty="0">
                  <a:solidFill>
                    <a:prstClr val="black"/>
                  </a:solidFill>
                  <a:latin typeface="Calibri" panose="020F0502020204030204"/>
                </a:rPr>
                <a:t>LDAP Mirror</a:t>
              </a:r>
              <a:endParaRPr lang="en-US" sz="813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3" name="Curved Connector 22">
              <a:extLst>
                <a:ext uri="{FF2B5EF4-FFF2-40B4-BE49-F238E27FC236}">
                  <a16:creationId xmlns:a16="http://schemas.microsoft.com/office/drawing/2014/main" id="{C80F5FE9-1B8F-E642-BB3E-3BF11ECF5C04}"/>
                </a:ext>
              </a:extLst>
            </p:cNvPr>
            <p:cNvCxnSpPr>
              <a:cxnSpLocks/>
              <a:stCxn id="31" idx="2"/>
              <a:endCxn id="30" idx="3"/>
            </p:cNvCxnSpPr>
            <p:nvPr/>
          </p:nvCxnSpPr>
          <p:spPr>
            <a:xfrm rot="5400000">
              <a:off x="3598859" y="3108130"/>
              <a:ext cx="1295134" cy="3422550"/>
            </a:xfrm>
            <a:prstGeom prst="curvedConnector2">
              <a:avLst/>
            </a:prstGeom>
            <a:ln w="158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D83ABE-B91A-4815-84B2-CCCE7FA7CF0F}"/>
                </a:ext>
              </a:extLst>
            </p:cNvPr>
            <p:cNvSpPr txBox="1"/>
            <p:nvPr/>
          </p:nvSpPr>
          <p:spPr>
            <a:xfrm>
              <a:off x="7840790" y="4524040"/>
              <a:ext cx="1630376" cy="817853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 anchor="t">
              <a:spAutoFit/>
            </a:bodyPr>
            <a:lstStyle/>
            <a:p>
              <a:pPr algn="ctr" defTabSz="742950">
                <a:defRPr/>
              </a:pPr>
              <a:r>
                <a:rPr lang="en-US" sz="1463" b="1" dirty="0">
                  <a:solidFill>
                    <a:prstClr val="black"/>
                  </a:solidFill>
                  <a:latin typeface="Calibri" panose="020F0502020204030204"/>
                </a:rPr>
                <a:t>Data Restoration</a:t>
              </a:r>
            </a:p>
            <a:p>
              <a:pPr algn="ctr" defTabSz="742950">
                <a:defRPr/>
              </a:pP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DMF can recall data to local or remote DMF managed filesystems </a:t>
              </a:r>
              <a:b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irrespective of source filesystem.</a:t>
              </a:r>
              <a:endParaRPr lang="en-US" sz="813" dirty="0">
                <a:solidFill>
                  <a:prstClr val="black"/>
                </a:solidFill>
                <a:latin typeface="Calibri" panose="020F0502020204030204"/>
                <a:cs typeface="Calibri"/>
              </a:endParaRPr>
            </a:p>
          </p:txBody>
        </p:sp>
        <p:sp>
          <p:nvSpPr>
            <p:cNvPr id="35" name="Can 34">
              <a:extLst>
                <a:ext uri="{FF2B5EF4-FFF2-40B4-BE49-F238E27FC236}">
                  <a16:creationId xmlns:a16="http://schemas.microsoft.com/office/drawing/2014/main" id="{97741ADD-BF80-C74F-983F-FFA72F21BD5F}"/>
                </a:ext>
              </a:extLst>
            </p:cNvPr>
            <p:cNvSpPr/>
            <p:nvPr/>
          </p:nvSpPr>
          <p:spPr>
            <a:xfrm>
              <a:off x="302228" y="2917419"/>
              <a:ext cx="1362075" cy="1059895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accent1">
                    <a:lumMod val="45000"/>
                    <a:lumOff val="55000"/>
                  </a:schemeClr>
                </a:gs>
                <a:gs pos="7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GPFS</a:t>
              </a:r>
            </a:p>
            <a:p>
              <a:pPr algn="ctr" defTabSz="742950">
                <a:defRPr/>
              </a:pP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9 PB</a:t>
              </a:r>
            </a:p>
            <a:p>
              <a:pPr algn="ctr" defTabSz="742950">
                <a:defRPr/>
              </a:pP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3x </a:t>
              </a:r>
              <a:r>
                <a:rPr lang="en-US" sz="813" dirty="0" err="1">
                  <a:solidFill>
                    <a:prstClr val="black"/>
                  </a:solidFill>
                  <a:latin typeface="Calibri" panose="020F0502020204030204"/>
                </a:rPr>
                <a:t>filesystems</a:t>
              </a: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  <a:p>
              <a:pPr algn="ctr" defTabSz="742950">
                <a:defRPr/>
              </a:pP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(/home, /data and /secure)</a:t>
              </a:r>
            </a:p>
          </p:txBody>
        </p:sp>
        <p:cxnSp>
          <p:nvCxnSpPr>
            <p:cNvPr id="36" name="Curved Connector 13">
              <a:extLst>
                <a:ext uri="{FF2B5EF4-FFF2-40B4-BE49-F238E27FC236}">
                  <a16:creationId xmlns:a16="http://schemas.microsoft.com/office/drawing/2014/main" id="{47851120-2D7C-3348-B361-1CB63DCF993D}"/>
                </a:ext>
              </a:extLst>
            </p:cNvPr>
            <p:cNvCxnSpPr>
              <a:cxnSpLocks/>
              <a:stCxn id="35" idx="4"/>
            </p:cNvCxnSpPr>
            <p:nvPr/>
          </p:nvCxnSpPr>
          <p:spPr>
            <a:xfrm flipV="1">
              <a:off x="1664303" y="3411459"/>
              <a:ext cx="5946678" cy="35908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802839-57FB-164A-B649-6C8AAB23B900}"/>
                </a:ext>
              </a:extLst>
            </p:cNvPr>
            <p:cNvSpPr txBox="1"/>
            <p:nvPr/>
          </p:nvSpPr>
          <p:spPr>
            <a:xfrm>
              <a:off x="5334714" y="1333398"/>
              <a:ext cx="1744132" cy="317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42950"/>
              <a:r>
                <a:rPr lang="en-AU" sz="1463" b="1" dirty="0">
                  <a:solidFill>
                    <a:srgbClr val="5B9BD5"/>
                  </a:solidFill>
                  <a:latin typeface="Calibri" panose="020F0502020204030204"/>
                </a:rPr>
                <a:t>ABCP Storage Fabric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18370F5-A96F-0A4E-A46F-E06F1C607EF4}"/>
                </a:ext>
              </a:extLst>
            </p:cNvPr>
            <p:cNvGrpSpPr/>
            <p:nvPr/>
          </p:nvGrpSpPr>
          <p:grpSpPr>
            <a:xfrm>
              <a:off x="4095678" y="1441910"/>
              <a:ext cx="497250" cy="570375"/>
              <a:chOff x="4972909" y="3545608"/>
              <a:chExt cx="612000" cy="702000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02AAEC0-E6D7-FA42-BA2C-C9D668AAC3BE}"/>
                  </a:ext>
                </a:extLst>
              </p:cNvPr>
              <p:cNvSpPr/>
              <p:nvPr/>
            </p:nvSpPr>
            <p:spPr bwMode="auto">
              <a:xfrm>
                <a:off x="4972909" y="3545608"/>
                <a:ext cx="612000" cy="702000"/>
              </a:xfrm>
              <a:prstGeom prst="rect">
                <a:avLst/>
              </a:prstGeom>
              <a:noFill/>
              <a:ln w="38100" cap="flat" cmpd="sng" algn="ctr">
                <a:solidFill>
                  <a:srgbClr val="93959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42950" eaLnBrk="0" hangingPunct="0"/>
                <a:endParaRPr lang="en-US" sz="1625" b="1">
                  <a:solidFill>
                    <a:prstClr val="black"/>
                  </a:solidFill>
                  <a:latin typeface="Neo Sans Intel" pitchFamily="34" charset="0"/>
                  <a:cs typeface="Arial" pitchFamily="34" charset="0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DFEFD7E-5217-B543-A73F-705DB99D110E}"/>
                  </a:ext>
                </a:extLst>
              </p:cNvPr>
              <p:cNvGrpSpPr/>
              <p:nvPr/>
            </p:nvGrpSpPr>
            <p:grpSpPr>
              <a:xfrm>
                <a:off x="5008909" y="3581608"/>
                <a:ext cx="540000" cy="144000"/>
                <a:chOff x="3636000" y="3960000"/>
                <a:chExt cx="396000" cy="10800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1BD33C57-3CE2-8348-A9F5-E19EC65F646D}"/>
                    </a:ext>
                  </a:extLst>
                </p:cNvPr>
                <p:cNvSpPr/>
                <p:nvPr/>
              </p:nvSpPr>
              <p:spPr bwMode="auto">
                <a:xfrm>
                  <a:off x="3636000" y="3960000"/>
                  <a:ext cx="396000" cy="108000"/>
                </a:xfrm>
                <a:prstGeom prst="rect">
                  <a:avLst/>
                </a:prstGeom>
                <a:solidFill>
                  <a:srgbClr val="0071C5"/>
                </a:solidFill>
                <a:ln w="3175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8839021C-18FB-074B-9F59-19CBAC8A9F46}"/>
                    </a:ext>
                  </a:extLst>
                </p:cNvPr>
                <p:cNvSpPr/>
                <p:nvPr/>
              </p:nvSpPr>
              <p:spPr bwMode="auto">
                <a:xfrm>
                  <a:off x="3960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80B666E7-C291-3548-ADEB-850EF0D195E8}"/>
                    </a:ext>
                  </a:extLst>
                </p:cNvPr>
                <p:cNvSpPr/>
                <p:nvPr/>
              </p:nvSpPr>
              <p:spPr bwMode="auto">
                <a:xfrm>
                  <a:off x="3888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0D82A0A-EE91-9741-90B8-379EC19C6ABB}"/>
                    </a:ext>
                  </a:extLst>
                </p:cNvPr>
                <p:cNvSpPr/>
                <p:nvPr/>
              </p:nvSpPr>
              <p:spPr bwMode="auto">
                <a:xfrm>
                  <a:off x="3744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0ADAD6D-7BE9-3741-A784-F7261FF67CA4}"/>
                    </a:ext>
                  </a:extLst>
                </p:cNvPr>
                <p:cNvSpPr/>
                <p:nvPr/>
              </p:nvSpPr>
              <p:spPr bwMode="auto">
                <a:xfrm>
                  <a:off x="3672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6B4B8CF-4A54-C44A-A69C-AF659BF75E95}"/>
                    </a:ext>
                  </a:extLst>
                </p:cNvPr>
                <p:cNvSpPr/>
                <p:nvPr/>
              </p:nvSpPr>
              <p:spPr bwMode="auto">
                <a:xfrm>
                  <a:off x="3816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3CEA3BF9-89E6-7C49-96A8-7BC94DCD999E}"/>
                  </a:ext>
                </a:extLst>
              </p:cNvPr>
              <p:cNvGrpSpPr/>
              <p:nvPr/>
            </p:nvGrpSpPr>
            <p:grpSpPr>
              <a:xfrm>
                <a:off x="5008909" y="3743608"/>
                <a:ext cx="540000" cy="144000"/>
                <a:chOff x="3636000" y="3960000"/>
                <a:chExt cx="396000" cy="108000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2F992A6F-87E9-BE48-BC4B-FD571D0F1067}"/>
                    </a:ext>
                  </a:extLst>
                </p:cNvPr>
                <p:cNvSpPr/>
                <p:nvPr/>
              </p:nvSpPr>
              <p:spPr bwMode="auto">
                <a:xfrm>
                  <a:off x="3636000" y="3960000"/>
                  <a:ext cx="396000" cy="108000"/>
                </a:xfrm>
                <a:prstGeom prst="rect">
                  <a:avLst/>
                </a:prstGeom>
                <a:solidFill>
                  <a:srgbClr val="0071C5"/>
                </a:solidFill>
                <a:ln w="3175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DE4ED12-BBDE-DD42-92C8-EF1D059AD3C6}"/>
                    </a:ext>
                  </a:extLst>
                </p:cNvPr>
                <p:cNvSpPr/>
                <p:nvPr/>
              </p:nvSpPr>
              <p:spPr bwMode="auto">
                <a:xfrm>
                  <a:off x="3960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FA74AFD3-5957-F743-88B1-948E328DCF80}"/>
                    </a:ext>
                  </a:extLst>
                </p:cNvPr>
                <p:cNvSpPr/>
                <p:nvPr/>
              </p:nvSpPr>
              <p:spPr bwMode="auto">
                <a:xfrm>
                  <a:off x="3888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C563A7A7-2727-314A-BC83-5F24354F7224}"/>
                    </a:ext>
                  </a:extLst>
                </p:cNvPr>
                <p:cNvSpPr/>
                <p:nvPr/>
              </p:nvSpPr>
              <p:spPr bwMode="auto">
                <a:xfrm>
                  <a:off x="3744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DDC54E1C-A282-6A4E-9429-2117D0A1E846}"/>
                    </a:ext>
                  </a:extLst>
                </p:cNvPr>
                <p:cNvSpPr/>
                <p:nvPr/>
              </p:nvSpPr>
              <p:spPr bwMode="auto">
                <a:xfrm>
                  <a:off x="3672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FA867926-2916-544A-8000-A7D8A33F8435}"/>
                    </a:ext>
                  </a:extLst>
                </p:cNvPr>
                <p:cNvSpPr/>
                <p:nvPr/>
              </p:nvSpPr>
              <p:spPr bwMode="auto">
                <a:xfrm>
                  <a:off x="3816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742950" eaLnBrk="0" hangingPunct="0"/>
                  <a:endParaRPr lang="en-US" sz="1625" b="1">
                    <a:solidFill>
                      <a:prstClr val="black"/>
                    </a:solidFill>
                    <a:latin typeface="Neo Sans Inte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C36633D-BB30-CB4D-AC52-25A2C23EE7C6}"/>
                  </a:ext>
                </a:extLst>
              </p:cNvPr>
              <p:cNvGrpSpPr/>
              <p:nvPr/>
            </p:nvGrpSpPr>
            <p:grpSpPr>
              <a:xfrm>
                <a:off x="5008909" y="3905230"/>
                <a:ext cx="540000" cy="306000"/>
                <a:chOff x="5760000" y="1655622"/>
                <a:chExt cx="540000" cy="3060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B4DA0650-E314-A442-9C80-13C211030CC7}"/>
                    </a:ext>
                  </a:extLst>
                </p:cNvPr>
                <p:cNvGrpSpPr/>
                <p:nvPr/>
              </p:nvGrpSpPr>
              <p:grpSpPr>
                <a:xfrm>
                  <a:off x="5760000" y="1655622"/>
                  <a:ext cx="540000" cy="144000"/>
                  <a:chOff x="3636000" y="3960000"/>
                  <a:chExt cx="396000" cy="108000"/>
                </a:xfrm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B89C9C9C-3851-BE45-B008-5C39C8372B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36000" y="3960000"/>
                    <a:ext cx="396000" cy="108000"/>
                  </a:xfrm>
                  <a:prstGeom prst="rect">
                    <a:avLst/>
                  </a:prstGeom>
                  <a:solidFill>
                    <a:srgbClr val="0071C5"/>
                  </a:solidFill>
                  <a:ln w="3175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AB4C3BCB-5532-F044-9A39-576CF26C63B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60000" y="3996000"/>
                    <a:ext cx="36000" cy="3600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flat" cmpd="sng" algn="ctr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20EC2930-9D34-2A41-8317-105FF91D9CE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88000" y="3996000"/>
                    <a:ext cx="36000" cy="3600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flat" cmpd="sng" algn="ctr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A48C229D-5346-634D-92C1-8128AAB4DFF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44000" y="3996000"/>
                    <a:ext cx="36000" cy="3600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flat" cmpd="sng" algn="ctr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BEBE6141-8BE4-F844-B76C-3D4DE7B6F99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2000" y="3996000"/>
                    <a:ext cx="36000" cy="3600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flat" cmpd="sng" algn="ctr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33C3ED1B-CAAF-E64B-8FB9-1FDC77A7241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16000" y="3996000"/>
                    <a:ext cx="36000" cy="3600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flat" cmpd="sng" algn="ctr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F6254988-F93C-3F4F-BB10-93A22CD20AE3}"/>
                    </a:ext>
                  </a:extLst>
                </p:cNvPr>
                <p:cNvGrpSpPr/>
                <p:nvPr/>
              </p:nvGrpSpPr>
              <p:grpSpPr>
                <a:xfrm>
                  <a:off x="5760000" y="1817622"/>
                  <a:ext cx="540000" cy="144000"/>
                  <a:chOff x="3636000" y="3960000"/>
                  <a:chExt cx="396000" cy="108000"/>
                </a:xfrm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037E97BB-3EDF-604C-95D0-1FC53B4CC3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36000" y="3960000"/>
                    <a:ext cx="396000" cy="108000"/>
                  </a:xfrm>
                  <a:prstGeom prst="rect">
                    <a:avLst/>
                  </a:prstGeom>
                  <a:solidFill>
                    <a:srgbClr val="0071C5"/>
                  </a:solidFill>
                  <a:ln w="3175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2D6D698F-4B0E-5E47-91DF-A631AC34E0E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60000" y="3996000"/>
                    <a:ext cx="36000" cy="3600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flat" cmpd="sng" algn="ctr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BA5DF0CA-F600-514A-BB0B-A77B09B838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88000" y="3996000"/>
                    <a:ext cx="36000" cy="3600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flat" cmpd="sng" algn="ctr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DC61AFCE-88F2-D04C-85A7-85415FB1E0B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44000" y="3996000"/>
                    <a:ext cx="36000" cy="3600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flat" cmpd="sng" algn="ctr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73C6DB07-72FD-5940-B256-19F3F5E8F50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2000" y="3996000"/>
                    <a:ext cx="36000" cy="3600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flat" cmpd="sng" algn="ctr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DE91D9DD-DA73-2B40-9F74-0F1BBBE954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16000" y="3996000"/>
                    <a:ext cx="36000" cy="36000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flat" cmpd="sng" algn="ctr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74295" tIns="37148" rIns="74295" bIns="3714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742950" eaLnBrk="0" hangingPunct="0"/>
                    <a:endParaRPr lang="en-US" sz="1625" b="1">
                      <a:solidFill>
                        <a:prstClr val="black"/>
                      </a:solidFill>
                      <a:latin typeface="Neo Sans Inte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07EFA69-0778-3F4A-9D4A-3B5A74F789EB}"/>
                </a:ext>
              </a:extLst>
            </p:cNvPr>
            <p:cNvSpPr txBox="1"/>
            <p:nvPr/>
          </p:nvSpPr>
          <p:spPr>
            <a:xfrm>
              <a:off x="3869904" y="2018815"/>
              <a:ext cx="878767" cy="367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42950">
                <a:defRPr/>
              </a:pPr>
              <a:r>
                <a:rPr lang="en-US" sz="894" dirty="0">
                  <a:solidFill>
                    <a:prstClr val="black"/>
                  </a:solidFill>
                  <a:latin typeface="Calibri" panose="020F0502020204030204"/>
                </a:rPr>
                <a:t>Computational</a:t>
              </a:r>
            </a:p>
            <a:p>
              <a:pPr algn="ctr" defTabSz="742950">
                <a:defRPr/>
              </a:pPr>
              <a:r>
                <a:rPr lang="en-US" sz="894" dirty="0">
                  <a:solidFill>
                    <a:prstClr val="black"/>
                  </a:solidFill>
                  <a:latin typeface="Calibri" panose="020F0502020204030204"/>
                </a:rPr>
                <a:t>Cluster</a:t>
              </a:r>
            </a:p>
          </p:txBody>
        </p:sp>
        <p:cxnSp>
          <p:nvCxnSpPr>
            <p:cNvPr id="70" name="Curved Connector 69">
              <a:extLst>
                <a:ext uri="{FF2B5EF4-FFF2-40B4-BE49-F238E27FC236}">
                  <a16:creationId xmlns:a16="http://schemas.microsoft.com/office/drawing/2014/main" id="{4CE92753-2D1F-B149-812E-5A53FBA5CA23}"/>
                </a:ext>
              </a:extLst>
            </p:cNvPr>
            <p:cNvCxnSpPr>
              <a:cxnSpLocks/>
              <a:stCxn id="39" idx="3"/>
              <a:endCxn id="74" idx="1"/>
            </p:cNvCxnSpPr>
            <p:nvPr/>
          </p:nvCxnSpPr>
          <p:spPr>
            <a:xfrm>
              <a:off x="4592929" y="1727098"/>
              <a:ext cx="415265" cy="452058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>
              <a:extLst>
                <a:ext uri="{FF2B5EF4-FFF2-40B4-BE49-F238E27FC236}">
                  <a16:creationId xmlns:a16="http://schemas.microsoft.com/office/drawing/2014/main" id="{2280B58E-9935-9445-8C27-CFC76527F9A2}"/>
                </a:ext>
              </a:extLst>
            </p:cNvPr>
            <p:cNvCxnSpPr>
              <a:cxnSpLocks/>
              <a:stCxn id="74" idx="3"/>
              <a:endCxn id="15" idx="2"/>
            </p:cNvCxnSpPr>
            <p:nvPr/>
          </p:nvCxnSpPr>
          <p:spPr>
            <a:xfrm>
              <a:off x="5544774" y="2179156"/>
              <a:ext cx="340572" cy="321263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16E900B-536B-D84D-8D04-7D60A1C17F40}"/>
                </a:ext>
              </a:extLst>
            </p:cNvPr>
            <p:cNvSpPr/>
            <p:nvPr/>
          </p:nvSpPr>
          <p:spPr>
            <a:xfrm>
              <a:off x="5045654" y="1029653"/>
              <a:ext cx="239939" cy="1392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/>
              <a:endParaRPr lang="en-AU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91518028-839D-3F4C-9185-19A15954D9B1}"/>
                </a:ext>
              </a:extLst>
            </p:cNvPr>
            <p:cNvSpPr/>
            <p:nvPr/>
          </p:nvSpPr>
          <p:spPr>
            <a:xfrm>
              <a:off x="5285593" y="1340961"/>
              <a:ext cx="4388809" cy="2953620"/>
            </a:xfrm>
            <a:prstGeom prst="roundRect">
              <a:avLst>
                <a:gd name="adj" fmla="val 8386"/>
              </a:avLst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00573A3C-ED86-7D46-B904-B575D38B6387}"/>
                </a:ext>
              </a:extLst>
            </p:cNvPr>
            <p:cNvSpPr/>
            <p:nvPr/>
          </p:nvSpPr>
          <p:spPr>
            <a:xfrm>
              <a:off x="5008193" y="2032791"/>
              <a:ext cx="536581" cy="292730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894" dirty="0">
                  <a:solidFill>
                    <a:prstClr val="white"/>
                  </a:solidFill>
                  <a:latin typeface="Calibri" panose="020F0502020204030204"/>
                </a:rPr>
                <a:t>LNET</a:t>
              </a:r>
            </a:p>
            <a:p>
              <a:pPr algn="ctr" defTabSz="742950">
                <a:defRPr/>
              </a:pPr>
              <a:r>
                <a:rPr lang="en-US" sz="894" dirty="0">
                  <a:solidFill>
                    <a:prstClr val="white"/>
                  </a:solidFill>
                  <a:latin typeface="Calibri" panose="020F0502020204030204"/>
                </a:rPr>
                <a:t>Router</a:t>
              </a:r>
            </a:p>
          </p:txBody>
        </p:sp>
      </p:grpSp>
      <p:sp>
        <p:nvSpPr>
          <p:cNvPr id="75" name="Title 1">
            <a:extLst>
              <a:ext uri="{FF2B5EF4-FFF2-40B4-BE49-F238E27FC236}">
                <a16:creationId xmlns:a16="http://schemas.microsoft.com/office/drawing/2014/main" id="{5C014E6D-CF43-B41C-A6BC-51ED7B4FCE76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Data Management | DMF Design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938B2-D1AE-C5DA-0137-80B0A4D0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14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1EE3A85-87BF-1A40-9767-60ADAD4EA2E1}"/>
              </a:ext>
            </a:extLst>
          </p:cNvPr>
          <p:cNvSpPr/>
          <p:nvPr/>
        </p:nvSpPr>
        <p:spPr>
          <a:xfrm>
            <a:off x="2390731" y="1980248"/>
            <a:ext cx="1081176" cy="1118383"/>
          </a:xfrm>
          <a:prstGeom prst="roundRect">
            <a:avLst>
              <a:gd name="adj" fmla="val 5725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4DF75EA-2674-C646-B56F-B68E2819AE44}"/>
              </a:ext>
            </a:extLst>
          </p:cNvPr>
          <p:cNvSpPr/>
          <p:nvPr/>
        </p:nvSpPr>
        <p:spPr>
          <a:xfrm>
            <a:off x="3278985" y="1980248"/>
            <a:ext cx="3386070" cy="2697377"/>
          </a:xfrm>
          <a:prstGeom prst="roundRect">
            <a:avLst>
              <a:gd name="adj" fmla="val 5286"/>
            </a:avLst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B2A2096B-E8A4-5A4C-954D-64A12FC1F5D6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4543188" y="3214394"/>
            <a:ext cx="716341" cy="785783"/>
          </a:xfrm>
          <a:prstGeom prst="curvedConnector2">
            <a:avLst/>
          </a:prstGeom>
          <a:ln w="158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n 14">
            <a:extLst>
              <a:ext uri="{FF2B5EF4-FFF2-40B4-BE49-F238E27FC236}">
                <a16:creationId xmlns:a16="http://schemas.microsoft.com/office/drawing/2014/main" id="{D1672528-E0D3-9D45-ABE1-A199389FF948}"/>
              </a:ext>
            </a:extLst>
          </p:cNvPr>
          <p:cNvSpPr/>
          <p:nvPr/>
        </p:nvSpPr>
        <p:spPr>
          <a:xfrm>
            <a:off x="3851242" y="2871360"/>
            <a:ext cx="691946" cy="686067"/>
          </a:xfrm>
          <a:prstGeom prst="can">
            <a:avLst>
              <a:gd name="adj" fmla="val 1908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en-US" sz="975" dirty="0">
                <a:solidFill>
                  <a:prstClr val="black"/>
                </a:solidFill>
                <a:latin typeface="Calibri" panose="020F0502020204030204"/>
              </a:rPr>
              <a:t>Lustre</a:t>
            </a:r>
          </a:p>
          <a:p>
            <a:pPr algn="ctr" defTabSz="742950">
              <a:defRPr/>
            </a:pPr>
            <a:r>
              <a:rPr lang="en-US" sz="975" dirty="0">
                <a:solidFill>
                  <a:prstClr val="black"/>
                </a:solidFill>
                <a:latin typeface="Calibri" panose="020F0502020204030204"/>
              </a:rPr>
              <a:t>3.56 PB</a:t>
            </a:r>
          </a:p>
          <a:p>
            <a:pPr algn="ctr" defTabSz="742950">
              <a:defRPr/>
            </a:pPr>
            <a:r>
              <a:rPr lang="en-US" sz="975" b="1" dirty="0">
                <a:solidFill>
                  <a:prstClr val="black"/>
                </a:solidFill>
                <a:latin typeface="Calibri" panose="020F0502020204030204"/>
              </a:rPr>
              <a:t>40GB/s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2C7CAB-4D51-FD45-A88C-A8B23D35371B}"/>
              </a:ext>
            </a:extLst>
          </p:cNvPr>
          <p:cNvSpPr txBox="1"/>
          <p:nvPr/>
        </p:nvSpPr>
        <p:spPr>
          <a:xfrm>
            <a:off x="5581092" y="2296478"/>
            <a:ext cx="1043876" cy="442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42950">
              <a:defRPr/>
            </a:pPr>
            <a:r>
              <a:rPr lang="en-US" sz="2275" b="1" dirty="0">
                <a:solidFill>
                  <a:prstClr val="black"/>
                </a:solidFill>
                <a:latin typeface="Calibri" panose="020F0502020204030204"/>
              </a:rPr>
              <a:t>DMFv7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1879A4-D662-B94B-85D4-928C77EF6F60}"/>
              </a:ext>
            </a:extLst>
          </p:cNvPr>
          <p:cNvSpPr txBox="1"/>
          <p:nvPr/>
        </p:nvSpPr>
        <p:spPr>
          <a:xfrm>
            <a:off x="3578664" y="2603051"/>
            <a:ext cx="1221809" cy="229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42950">
              <a:defRPr/>
            </a:pPr>
            <a:r>
              <a:rPr lang="en-US" sz="894" dirty="0">
                <a:solidFill>
                  <a:prstClr val="black"/>
                </a:solidFill>
                <a:latin typeface="Calibri" panose="020F0502020204030204"/>
              </a:rPr>
              <a:t>Persistent Namespace</a:t>
            </a:r>
          </a:p>
        </p:txBody>
      </p:sp>
      <p:sp>
        <p:nvSpPr>
          <p:cNvPr id="25" name="TextBox 1391">
            <a:extLst>
              <a:ext uri="{FF2B5EF4-FFF2-40B4-BE49-F238E27FC236}">
                <a16:creationId xmlns:a16="http://schemas.microsoft.com/office/drawing/2014/main" id="{E1FF32B6-6AA6-ED41-A751-A116A0AEE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099" y="5518776"/>
            <a:ext cx="2604880" cy="47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742950" eaLnBrk="1" hangingPunct="1">
              <a:lnSpc>
                <a:spcPct val="90000"/>
              </a:lnSpc>
              <a:defRPr/>
            </a:pPr>
            <a:r>
              <a:rPr lang="en-US" sz="1138" b="1" dirty="0">
                <a:solidFill>
                  <a:prstClr val="black"/>
                </a:solidFill>
                <a:latin typeface="Calibri" charset="0"/>
                <a:cs typeface="Calibri" charset="0"/>
              </a:rPr>
              <a:t>ABCP Solution</a:t>
            </a:r>
          </a:p>
          <a:p>
            <a:pPr algn="ctr" defTabSz="742950" eaLnBrk="1" hangingPunct="1">
              <a:lnSpc>
                <a:spcPct val="90000"/>
              </a:lnSpc>
              <a:defRPr/>
            </a:pPr>
            <a:r>
              <a:rPr lang="en-US" sz="1138" dirty="0">
                <a:solidFill>
                  <a:prstClr val="black"/>
                </a:solidFill>
                <a:latin typeface="Calibri" charset="0"/>
                <a:cs typeface="Calibri" charset="0"/>
              </a:rPr>
              <a:t>3.56 PB @ 40 GB/s Primary Disk (aggregate)</a:t>
            </a:r>
          </a:p>
          <a:p>
            <a:pPr algn="ctr" defTabSz="742950" eaLnBrk="1" hangingPunct="1">
              <a:lnSpc>
                <a:spcPct val="90000"/>
              </a:lnSpc>
              <a:defRPr/>
            </a:pPr>
            <a:r>
              <a:rPr lang="en-US" sz="1138" dirty="0">
                <a:solidFill>
                  <a:prstClr val="black"/>
                </a:solidFill>
                <a:latin typeface="Calibri" charset="0"/>
                <a:cs typeface="Calibri" charset="0"/>
              </a:rPr>
              <a:t>20PB @ 6 GB/s Tape (aggregate)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9F03D5AF-78AC-794E-AAC9-C665FB037A81}"/>
              </a:ext>
            </a:extLst>
          </p:cNvPr>
          <p:cNvSpPr/>
          <p:nvPr/>
        </p:nvSpPr>
        <p:spPr>
          <a:xfrm rot="16200000">
            <a:off x="4915780" y="3800395"/>
            <a:ext cx="142968" cy="3215420"/>
          </a:xfrm>
          <a:prstGeom prst="leftBrace">
            <a:avLst/>
          </a:prstGeom>
          <a:ln w="254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en-US" sz="1463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14F4674-EF0A-40EA-AF9D-3E06229E758F}"/>
              </a:ext>
            </a:extLst>
          </p:cNvPr>
          <p:cNvGrpSpPr/>
          <p:nvPr/>
        </p:nvGrpSpPr>
        <p:grpSpPr>
          <a:xfrm>
            <a:off x="5106358" y="3680215"/>
            <a:ext cx="1558577" cy="826418"/>
            <a:chOff x="6867795" y="3515561"/>
            <a:chExt cx="1918249" cy="10171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5A0BD3-E518-4047-9445-3F00C864983E}"/>
                </a:ext>
              </a:extLst>
            </p:cNvPr>
            <p:cNvGrpSpPr/>
            <p:nvPr/>
          </p:nvGrpSpPr>
          <p:grpSpPr>
            <a:xfrm>
              <a:off x="7950639" y="3922378"/>
              <a:ext cx="613584" cy="610313"/>
              <a:chOff x="3036577" y="5743029"/>
              <a:chExt cx="297110" cy="274689"/>
            </a:xfrm>
          </p:grpSpPr>
          <p:sp>
            <p:nvSpPr>
              <p:cNvPr id="9" name="AutoShape 561">
                <a:extLst>
                  <a:ext uri="{FF2B5EF4-FFF2-40B4-BE49-F238E27FC236}">
                    <a16:creationId xmlns:a16="http://schemas.microsoft.com/office/drawing/2014/main" id="{BA9382B5-B6A5-AD4F-95BC-D52F98C4AA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6577" y="5743029"/>
                <a:ext cx="297110" cy="274689"/>
              </a:xfrm>
              <a:prstGeom prst="flowChartMagneticTape">
                <a:avLst/>
              </a:prstGeom>
              <a:solidFill>
                <a:srgbClr val="8AE791"/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lIns="74243" tIns="37122" rIns="74243" bIns="37122" anchor="ctr"/>
              <a:lstStyle/>
              <a:p>
                <a:pPr algn="ctr" defTabSz="742950">
                  <a:defRPr/>
                </a:pPr>
                <a:endParaRPr lang="en-NZ" sz="569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8002BC0-B215-A048-A9D2-AAC0BE116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3704" y="5830158"/>
                <a:ext cx="104501" cy="93697"/>
              </a:xfrm>
              <a:prstGeom prst="ellipse">
                <a:avLst/>
              </a:prstGeom>
              <a:solidFill>
                <a:srgbClr val="008000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742950" eaLnBrk="0" hangingPunct="0">
                  <a:defRPr/>
                </a:pPr>
                <a:endParaRPr lang="en-US" sz="1625" b="1">
                  <a:solidFill>
                    <a:prstClr val="black"/>
                  </a:solidFill>
                  <a:latin typeface="Neo Sans Inte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4FB0B2-504F-FD45-A873-E376782C8BE7}"/>
                </a:ext>
              </a:extLst>
            </p:cNvPr>
            <p:cNvSpPr txBox="1"/>
            <p:nvPr/>
          </p:nvSpPr>
          <p:spPr>
            <a:xfrm>
              <a:off x="7747889" y="3515561"/>
              <a:ext cx="1038155" cy="482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42950">
                <a:defRPr/>
              </a:pPr>
              <a:r>
                <a:rPr lang="en-US" sz="975" b="1" dirty="0">
                  <a:solidFill>
                    <a:prstClr val="black"/>
                  </a:solidFill>
                  <a:latin typeface="Calibri" panose="020F0502020204030204"/>
                </a:rPr>
                <a:t>20 PB</a:t>
              </a:r>
            </a:p>
            <a:p>
              <a:pPr algn="ctr" defTabSz="742950">
                <a:defRPr/>
              </a:pPr>
              <a:r>
                <a:rPr lang="en-US" sz="975" dirty="0">
                  <a:solidFill>
                    <a:prstClr val="black"/>
                  </a:solidFill>
                  <a:latin typeface="Calibri" panose="020F0502020204030204"/>
                </a:rPr>
                <a:t>Tape Archive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C41EFA-79CE-084D-A391-40A3B63350BE}"/>
                </a:ext>
              </a:extLst>
            </p:cNvPr>
            <p:cNvGrpSpPr/>
            <p:nvPr/>
          </p:nvGrpSpPr>
          <p:grpSpPr>
            <a:xfrm>
              <a:off x="7541625" y="4075763"/>
              <a:ext cx="377286" cy="239865"/>
              <a:chOff x="10862829" y="3954198"/>
              <a:chExt cx="221902" cy="298812"/>
            </a:xfrm>
          </p:grpSpPr>
          <p:cxnSp>
            <p:nvCxnSpPr>
              <p:cNvPr id="19" name="Curved Connector 22">
                <a:extLst>
                  <a:ext uri="{FF2B5EF4-FFF2-40B4-BE49-F238E27FC236}">
                    <a16:creationId xmlns:a16="http://schemas.microsoft.com/office/drawing/2014/main" id="{BFC16783-C37A-6D44-828D-4AA0E5A84D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62829" y="3954198"/>
                <a:ext cx="221902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urved Connector 22">
                <a:extLst>
                  <a:ext uri="{FF2B5EF4-FFF2-40B4-BE49-F238E27FC236}">
                    <a16:creationId xmlns:a16="http://schemas.microsoft.com/office/drawing/2014/main" id="{50508C47-2464-114E-B0F1-58F8BDD2F6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63477" y="4057907"/>
                <a:ext cx="221254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urved Connector 22">
                <a:extLst>
                  <a:ext uri="{FF2B5EF4-FFF2-40B4-BE49-F238E27FC236}">
                    <a16:creationId xmlns:a16="http://schemas.microsoft.com/office/drawing/2014/main" id="{7C09EB79-A2B0-2946-AB8A-DE311D4C96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62842" y="4155460"/>
                <a:ext cx="221889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urved Connector 22">
                <a:extLst>
                  <a:ext uri="{FF2B5EF4-FFF2-40B4-BE49-F238E27FC236}">
                    <a16:creationId xmlns:a16="http://schemas.microsoft.com/office/drawing/2014/main" id="{588D4ABD-D36F-B94C-842A-D45EC82597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862841" y="4253010"/>
                <a:ext cx="22189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EB7D68-DA15-4142-9D99-17CE597B1BD0}"/>
                </a:ext>
              </a:extLst>
            </p:cNvPr>
            <p:cNvSpPr/>
            <p:nvPr/>
          </p:nvSpPr>
          <p:spPr>
            <a:xfrm>
              <a:off x="6867795" y="3922379"/>
              <a:ext cx="678454" cy="5755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894" dirty="0">
                  <a:solidFill>
                    <a:prstClr val="white"/>
                  </a:solidFill>
                  <a:latin typeface="Calibri" panose="020F0502020204030204"/>
                </a:rPr>
                <a:t>Data Movers</a:t>
              </a:r>
            </a:p>
          </p:txBody>
        </p:sp>
      </p:grp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DFC1A2-E721-9D45-8599-735BA90DE216}"/>
              </a:ext>
            </a:extLst>
          </p:cNvPr>
          <p:cNvSpPr/>
          <p:nvPr/>
        </p:nvSpPr>
        <p:spPr>
          <a:xfrm>
            <a:off x="4106593" y="4252343"/>
            <a:ext cx="855312" cy="202815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en-US" sz="894" dirty="0">
                <a:solidFill>
                  <a:prstClr val="white"/>
                </a:solidFill>
                <a:latin typeface="Calibri" panose="020F0502020204030204"/>
              </a:rPr>
              <a:t>LDAP Server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33B738-9843-574A-9EC0-5BBB2915D7AA}"/>
              </a:ext>
            </a:extLst>
          </p:cNvPr>
          <p:cNvSpPr txBox="1"/>
          <p:nvPr/>
        </p:nvSpPr>
        <p:spPr>
          <a:xfrm>
            <a:off x="2548464" y="4723071"/>
            <a:ext cx="1017148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1463" b="1" dirty="0">
                <a:solidFill>
                  <a:prstClr val="black"/>
                </a:solidFill>
                <a:latin typeface="Calibri" panose="020F0502020204030204"/>
              </a:rPr>
              <a:t>LDAP Mirror</a:t>
            </a:r>
            <a:endParaRPr lang="en-US" sz="813" b="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33" name="Curved Connector 22">
            <a:extLst>
              <a:ext uri="{FF2B5EF4-FFF2-40B4-BE49-F238E27FC236}">
                <a16:creationId xmlns:a16="http://schemas.microsoft.com/office/drawing/2014/main" id="{C80F5FE9-1B8F-E642-BB3E-3BF11ECF5C04}"/>
              </a:ext>
            </a:extLst>
          </p:cNvPr>
          <p:cNvCxnSpPr>
            <a:cxnSpLocks/>
            <a:stCxn id="31" idx="2"/>
            <a:endCxn id="123" idx="2"/>
          </p:cNvCxnSpPr>
          <p:nvPr/>
        </p:nvCxnSpPr>
        <p:spPr>
          <a:xfrm rot="16200000" flipH="1">
            <a:off x="6626664" y="2362743"/>
            <a:ext cx="338559" cy="4523388"/>
          </a:xfrm>
          <a:prstGeom prst="curvedConnector3">
            <a:avLst>
              <a:gd name="adj1" fmla="val 167521"/>
            </a:avLst>
          </a:prstGeom>
          <a:ln w="15875">
            <a:solidFill>
              <a:srgbClr val="7030A0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6BFDA-DE89-4435-A507-89505B83FEBB}"/>
              </a:ext>
            </a:extLst>
          </p:cNvPr>
          <p:cNvGrpSpPr/>
          <p:nvPr/>
        </p:nvGrpSpPr>
        <p:grpSpPr>
          <a:xfrm>
            <a:off x="162646" y="2417531"/>
            <a:ext cx="1830727" cy="2754901"/>
            <a:chOff x="200180" y="2862079"/>
            <a:chExt cx="2253202" cy="33906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2CFEE92-A1A5-0C42-8D72-990E5A44E975}"/>
                </a:ext>
              </a:extLst>
            </p:cNvPr>
            <p:cNvSpPr/>
            <p:nvPr/>
          </p:nvSpPr>
          <p:spPr>
            <a:xfrm>
              <a:off x="200181" y="2862079"/>
              <a:ext cx="2253201" cy="3390647"/>
            </a:xfrm>
            <a:prstGeom prst="roundRect">
              <a:avLst>
                <a:gd name="adj" fmla="val 5725"/>
              </a:avLst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DE7FE2-370A-C749-8D55-381A063B78A3}"/>
                </a:ext>
              </a:extLst>
            </p:cNvPr>
            <p:cNvSpPr txBox="1"/>
            <p:nvPr/>
          </p:nvSpPr>
          <p:spPr>
            <a:xfrm>
              <a:off x="200180" y="2873518"/>
              <a:ext cx="2163259" cy="421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42950">
                <a:defRPr/>
              </a:pPr>
              <a:r>
                <a:rPr lang="en-US" sz="1625" b="1" dirty="0">
                  <a:solidFill>
                    <a:prstClr val="black"/>
                  </a:solidFill>
                  <a:latin typeface="Calibri" panose="020F0502020204030204"/>
                </a:rPr>
                <a:t>NSCC Facility</a:t>
              </a:r>
            </a:p>
          </p:txBody>
        </p:sp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50F1B0CD-B025-B044-A2DB-1C8F3FC26BDA}"/>
                </a:ext>
              </a:extLst>
            </p:cNvPr>
            <p:cNvSpPr/>
            <p:nvPr/>
          </p:nvSpPr>
          <p:spPr>
            <a:xfrm>
              <a:off x="318357" y="4883673"/>
              <a:ext cx="1219305" cy="1047149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accent1">
                    <a:lumMod val="45000"/>
                    <a:lumOff val="55000"/>
                  </a:schemeClr>
                </a:gs>
                <a:gs pos="7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1463" dirty="0" err="1">
                  <a:solidFill>
                    <a:prstClr val="black"/>
                  </a:solidFill>
                  <a:latin typeface="Calibri" panose="020F0502020204030204"/>
                </a:rPr>
                <a:t>Lustre</a:t>
              </a: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  <a:p>
              <a:pPr algn="ctr" defTabSz="742950">
                <a:defRPr/>
              </a:pP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1 PB</a:t>
              </a:r>
            </a:p>
            <a:p>
              <a:pPr algn="ctr" defTabSz="742950">
                <a:defRPr/>
              </a:pPr>
              <a:r>
                <a:rPr lang="en-US" sz="975" dirty="0">
                  <a:solidFill>
                    <a:prstClr val="black"/>
                  </a:solidFill>
                  <a:latin typeface="Calibri" panose="020F0502020204030204"/>
                </a:rPr>
                <a:t>(/</a:t>
              </a:r>
              <a:r>
                <a:rPr lang="en-US" sz="975" dirty="0" err="1">
                  <a:solidFill>
                    <a:prstClr val="black"/>
                  </a:solidFill>
                  <a:latin typeface="Calibri" panose="020F0502020204030204"/>
                </a:rPr>
                <a:t>seq</a:t>
              </a:r>
              <a:r>
                <a:rPr lang="en-US" sz="975" dirty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6A407BF6-3CE8-5942-9D9B-DB0732F26E55}"/>
                </a:ext>
              </a:extLst>
            </p:cNvPr>
            <p:cNvSpPr/>
            <p:nvPr/>
          </p:nvSpPr>
          <p:spPr>
            <a:xfrm>
              <a:off x="1620741" y="5897360"/>
              <a:ext cx="703262" cy="289210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894">
                  <a:solidFill>
                    <a:prstClr val="white"/>
                  </a:solidFill>
                  <a:latin typeface="Calibri" panose="020F0502020204030204"/>
                </a:rPr>
                <a:t>LDAP Server</a:t>
              </a:r>
            </a:p>
          </p:txBody>
        </p:sp>
        <p:sp>
          <p:nvSpPr>
            <p:cNvPr id="35" name="Can 34">
              <a:extLst>
                <a:ext uri="{FF2B5EF4-FFF2-40B4-BE49-F238E27FC236}">
                  <a16:creationId xmlns:a16="http://schemas.microsoft.com/office/drawing/2014/main" id="{97741ADD-BF80-C74F-983F-FFA72F21BD5F}"/>
                </a:ext>
              </a:extLst>
            </p:cNvPr>
            <p:cNvSpPr/>
            <p:nvPr/>
          </p:nvSpPr>
          <p:spPr>
            <a:xfrm>
              <a:off x="325131" y="3523073"/>
              <a:ext cx="1219305" cy="1047149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accent1">
                    <a:lumMod val="45000"/>
                    <a:lumOff val="55000"/>
                  </a:schemeClr>
                </a:gs>
                <a:gs pos="7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GPFS</a:t>
              </a:r>
            </a:p>
            <a:p>
              <a:pPr algn="ctr" defTabSz="742950">
                <a:defRPr/>
              </a:pP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9 PB</a:t>
              </a:r>
            </a:p>
            <a:p>
              <a:pPr algn="ctr" defTabSz="742950">
                <a:defRPr/>
              </a:pP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3x </a:t>
              </a:r>
              <a:r>
                <a:rPr lang="en-US" sz="813" dirty="0" err="1">
                  <a:solidFill>
                    <a:prstClr val="black"/>
                  </a:solidFill>
                  <a:latin typeface="Calibri" panose="020F0502020204030204"/>
                </a:rPr>
                <a:t>filesystems</a:t>
              </a: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  <a:p>
              <a:pPr algn="ctr" defTabSz="742950">
                <a:defRPr/>
              </a:pPr>
              <a:r>
                <a:rPr lang="en-US" sz="813" dirty="0">
                  <a:solidFill>
                    <a:prstClr val="black"/>
                  </a:solidFill>
                  <a:latin typeface="Calibri" panose="020F0502020204030204"/>
                </a:rPr>
                <a:t>(/home, /data and /secure)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B802839-57FB-164A-B649-6C8AAB23B900}"/>
              </a:ext>
            </a:extLst>
          </p:cNvPr>
          <p:cNvSpPr txBox="1"/>
          <p:nvPr/>
        </p:nvSpPr>
        <p:spPr>
          <a:xfrm>
            <a:off x="3450748" y="2233895"/>
            <a:ext cx="1744132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63" b="1" dirty="0">
                <a:solidFill>
                  <a:schemeClr val="accent1"/>
                </a:solidFill>
              </a:rPr>
              <a:t>ABCP Storage Fabric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8370F5-A96F-0A4E-A46F-E06F1C607EF4}"/>
              </a:ext>
            </a:extLst>
          </p:cNvPr>
          <p:cNvGrpSpPr/>
          <p:nvPr/>
        </p:nvGrpSpPr>
        <p:grpSpPr>
          <a:xfrm>
            <a:off x="2549554" y="2321000"/>
            <a:ext cx="361667" cy="457857"/>
            <a:chOff x="4972909" y="3545608"/>
            <a:chExt cx="612000" cy="7020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02AAEC0-E6D7-FA42-BA2C-C9D668AAC3BE}"/>
                </a:ext>
              </a:extLst>
            </p:cNvPr>
            <p:cNvSpPr/>
            <p:nvPr/>
          </p:nvSpPr>
          <p:spPr bwMode="auto">
            <a:xfrm>
              <a:off x="4972909" y="3545608"/>
              <a:ext cx="612000" cy="702000"/>
            </a:xfrm>
            <a:prstGeom prst="rect">
              <a:avLst/>
            </a:prstGeom>
            <a:noFill/>
            <a:ln w="38100" cap="flat" cmpd="sng" algn="ctr">
              <a:solidFill>
                <a:srgbClr val="939598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none" lIns="74295" tIns="37148" rIns="74295" bIns="37148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625" b="1">
                <a:latin typeface="Neo Sans Intel" pitchFamily="34" charset="0"/>
                <a:cs typeface="Arial" pitchFamily="34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DFEFD7E-5217-B543-A73F-705DB99D110E}"/>
                </a:ext>
              </a:extLst>
            </p:cNvPr>
            <p:cNvGrpSpPr/>
            <p:nvPr/>
          </p:nvGrpSpPr>
          <p:grpSpPr>
            <a:xfrm>
              <a:off x="5008909" y="3581608"/>
              <a:ext cx="540000" cy="144000"/>
              <a:chOff x="3636000" y="3960000"/>
              <a:chExt cx="396000" cy="10800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BD33C57-3CE2-8348-A9F5-E19EC65F646D}"/>
                  </a:ext>
                </a:extLst>
              </p:cNvPr>
              <p:cNvSpPr/>
              <p:nvPr/>
            </p:nvSpPr>
            <p:spPr bwMode="auto">
              <a:xfrm>
                <a:off x="3636000" y="3960000"/>
                <a:ext cx="396000" cy="108000"/>
              </a:xfrm>
              <a:prstGeom prst="rect">
                <a:avLst/>
              </a:prstGeom>
              <a:solidFill>
                <a:srgbClr val="0071C5"/>
              </a:solidFill>
              <a:ln w="3175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839021C-18FB-074B-9F59-19CBAC8A9F46}"/>
                  </a:ext>
                </a:extLst>
              </p:cNvPr>
              <p:cNvSpPr/>
              <p:nvPr/>
            </p:nvSpPr>
            <p:spPr bwMode="auto">
              <a:xfrm>
                <a:off x="3960000" y="3996000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0B666E7-C291-3548-ADEB-850EF0D195E8}"/>
                  </a:ext>
                </a:extLst>
              </p:cNvPr>
              <p:cNvSpPr/>
              <p:nvPr/>
            </p:nvSpPr>
            <p:spPr bwMode="auto">
              <a:xfrm>
                <a:off x="3888000" y="3996000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0D82A0A-EE91-9741-90B8-379EC19C6ABB}"/>
                  </a:ext>
                </a:extLst>
              </p:cNvPr>
              <p:cNvSpPr/>
              <p:nvPr/>
            </p:nvSpPr>
            <p:spPr bwMode="auto">
              <a:xfrm>
                <a:off x="3744000" y="3996000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0ADAD6D-7BE9-3741-A784-F7261FF67CA4}"/>
                  </a:ext>
                </a:extLst>
              </p:cNvPr>
              <p:cNvSpPr/>
              <p:nvPr/>
            </p:nvSpPr>
            <p:spPr bwMode="auto">
              <a:xfrm>
                <a:off x="3672000" y="3996000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6B4B8CF-4A54-C44A-A69C-AF659BF75E95}"/>
                  </a:ext>
                </a:extLst>
              </p:cNvPr>
              <p:cNvSpPr/>
              <p:nvPr/>
            </p:nvSpPr>
            <p:spPr bwMode="auto">
              <a:xfrm>
                <a:off x="3816000" y="3996000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CEA3BF9-89E6-7C49-96A8-7BC94DCD999E}"/>
                </a:ext>
              </a:extLst>
            </p:cNvPr>
            <p:cNvGrpSpPr/>
            <p:nvPr/>
          </p:nvGrpSpPr>
          <p:grpSpPr>
            <a:xfrm>
              <a:off x="5008909" y="3743608"/>
              <a:ext cx="540000" cy="144000"/>
              <a:chOff x="3636000" y="3960000"/>
              <a:chExt cx="396000" cy="10800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F992A6F-87E9-BE48-BC4B-FD571D0F1067}"/>
                  </a:ext>
                </a:extLst>
              </p:cNvPr>
              <p:cNvSpPr/>
              <p:nvPr/>
            </p:nvSpPr>
            <p:spPr bwMode="auto">
              <a:xfrm>
                <a:off x="3636000" y="3960000"/>
                <a:ext cx="396000" cy="108000"/>
              </a:xfrm>
              <a:prstGeom prst="rect">
                <a:avLst/>
              </a:prstGeom>
              <a:solidFill>
                <a:srgbClr val="0071C5"/>
              </a:solidFill>
              <a:ln w="3175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DE4ED12-BBDE-DD42-92C8-EF1D059AD3C6}"/>
                  </a:ext>
                </a:extLst>
              </p:cNvPr>
              <p:cNvSpPr/>
              <p:nvPr/>
            </p:nvSpPr>
            <p:spPr bwMode="auto">
              <a:xfrm>
                <a:off x="3960000" y="3996000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74AFD3-5957-F743-88B1-948E328DCF80}"/>
                  </a:ext>
                </a:extLst>
              </p:cNvPr>
              <p:cNvSpPr/>
              <p:nvPr/>
            </p:nvSpPr>
            <p:spPr bwMode="auto">
              <a:xfrm>
                <a:off x="3888000" y="3996000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563A7A7-2727-314A-BC83-5F24354F7224}"/>
                  </a:ext>
                </a:extLst>
              </p:cNvPr>
              <p:cNvSpPr/>
              <p:nvPr/>
            </p:nvSpPr>
            <p:spPr bwMode="auto">
              <a:xfrm>
                <a:off x="3744000" y="3996000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DC54E1C-A282-6A4E-9429-2117D0A1E846}"/>
                  </a:ext>
                </a:extLst>
              </p:cNvPr>
              <p:cNvSpPr/>
              <p:nvPr/>
            </p:nvSpPr>
            <p:spPr bwMode="auto">
              <a:xfrm>
                <a:off x="3672000" y="3996000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A867926-2916-544A-8000-A7D8A33F8435}"/>
                  </a:ext>
                </a:extLst>
              </p:cNvPr>
              <p:cNvSpPr/>
              <p:nvPr/>
            </p:nvSpPr>
            <p:spPr bwMode="auto">
              <a:xfrm>
                <a:off x="3816000" y="3996000"/>
                <a:ext cx="36000" cy="36000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74295" tIns="37148" rIns="74295" bIns="37148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1625" b="1">
                  <a:latin typeface="Neo Sans Inte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C36633D-BB30-CB4D-AC52-25A2C23EE7C6}"/>
                </a:ext>
              </a:extLst>
            </p:cNvPr>
            <p:cNvGrpSpPr/>
            <p:nvPr/>
          </p:nvGrpSpPr>
          <p:grpSpPr>
            <a:xfrm>
              <a:off x="5008909" y="3905230"/>
              <a:ext cx="540000" cy="306000"/>
              <a:chOff x="5760000" y="1655622"/>
              <a:chExt cx="540000" cy="3060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4DA0650-E314-A442-9C80-13C211030CC7}"/>
                  </a:ext>
                </a:extLst>
              </p:cNvPr>
              <p:cNvGrpSpPr/>
              <p:nvPr/>
            </p:nvGrpSpPr>
            <p:grpSpPr>
              <a:xfrm>
                <a:off x="5760000" y="1655622"/>
                <a:ext cx="540000" cy="144000"/>
                <a:chOff x="3636000" y="3960000"/>
                <a:chExt cx="396000" cy="10800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89C9C9C-3851-BE45-B008-5C39C8372B3C}"/>
                    </a:ext>
                  </a:extLst>
                </p:cNvPr>
                <p:cNvSpPr/>
                <p:nvPr/>
              </p:nvSpPr>
              <p:spPr bwMode="auto">
                <a:xfrm>
                  <a:off x="3636000" y="3960000"/>
                  <a:ext cx="396000" cy="108000"/>
                </a:xfrm>
                <a:prstGeom prst="rect">
                  <a:avLst/>
                </a:prstGeom>
                <a:solidFill>
                  <a:srgbClr val="0071C5"/>
                </a:solidFill>
                <a:ln w="3175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AB4C3BCB-5532-F044-9A39-576CF26C63B6}"/>
                    </a:ext>
                  </a:extLst>
                </p:cNvPr>
                <p:cNvSpPr/>
                <p:nvPr/>
              </p:nvSpPr>
              <p:spPr bwMode="auto">
                <a:xfrm>
                  <a:off x="3960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20EC2930-9D34-2A41-8317-105FF91D9CE5}"/>
                    </a:ext>
                  </a:extLst>
                </p:cNvPr>
                <p:cNvSpPr/>
                <p:nvPr/>
              </p:nvSpPr>
              <p:spPr bwMode="auto">
                <a:xfrm>
                  <a:off x="3888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A48C229D-5346-634D-92C1-8128AAB4DFF5}"/>
                    </a:ext>
                  </a:extLst>
                </p:cNvPr>
                <p:cNvSpPr/>
                <p:nvPr/>
              </p:nvSpPr>
              <p:spPr bwMode="auto">
                <a:xfrm>
                  <a:off x="3744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BEBE6141-8BE4-F844-B76C-3D4DE7B6F99E}"/>
                    </a:ext>
                  </a:extLst>
                </p:cNvPr>
                <p:cNvSpPr/>
                <p:nvPr/>
              </p:nvSpPr>
              <p:spPr bwMode="auto">
                <a:xfrm>
                  <a:off x="3672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3C3ED1B-CAAF-E64B-8FB9-1FDC77A7241A}"/>
                    </a:ext>
                  </a:extLst>
                </p:cNvPr>
                <p:cNvSpPr/>
                <p:nvPr/>
              </p:nvSpPr>
              <p:spPr bwMode="auto">
                <a:xfrm>
                  <a:off x="3816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6254988-F93C-3F4F-BB10-93A22CD20AE3}"/>
                  </a:ext>
                </a:extLst>
              </p:cNvPr>
              <p:cNvGrpSpPr/>
              <p:nvPr/>
            </p:nvGrpSpPr>
            <p:grpSpPr>
              <a:xfrm>
                <a:off x="5760000" y="1817622"/>
                <a:ext cx="540000" cy="144000"/>
                <a:chOff x="3636000" y="3960000"/>
                <a:chExt cx="396000" cy="108000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37E97BB-3EDF-604C-95D0-1FC53B4CC32D}"/>
                    </a:ext>
                  </a:extLst>
                </p:cNvPr>
                <p:cNvSpPr/>
                <p:nvPr/>
              </p:nvSpPr>
              <p:spPr bwMode="auto">
                <a:xfrm>
                  <a:off x="3636000" y="3960000"/>
                  <a:ext cx="396000" cy="108000"/>
                </a:xfrm>
                <a:prstGeom prst="rect">
                  <a:avLst/>
                </a:prstGeom>
                <a:solidFill>
                  <a:srgbClr val="0071C5"/>
                </a:solidFill>
                <a:ln w="3175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2D6D698F-4B0E-5E47-91DF-A631AC34E0E7}"/>
                    </a:ext>
                  </a:extLst>
                </p:cNvPr>
                <p:cNvSpPr/>
                <p:nvPr/>
              </p:nvSpPr>
              <p:spPr bwMode="auto">
                <a:xfrm>
                  <a:off x="3960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BA5DF0CA-F600-514A-BB0B-A77B09B83881}"/>
                    </a:ext>
                  </a:extLst>
                </p:cNvPr>
                <p:cNvSpPr/>
                <p:nvPr/>
              </p:nvSpPr>
              <p:spPr bwMode="auto">
                <a:xfrm>
                  <a:off x="3888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C61AFCE-88F2-D04C-85A7-85415FB1E0BD}"/>
                    </a:ext>
                  </a:extLst>
                </p:cNvPr>
                <p:cNvSpPr/>
                <p:nvPr/>
              </p:nvSpPr>
              <p:spPr bwMode="auto">
                <a:xfrm>
                  <a:off x="3744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3C6DB07-72FD-5940-B256-19F3F5E8F50E}"/>
                    </a:ext>
                  </a:extLst>
                </p:cNvPr>
                <p:cNvSpPr/>
                <p:nvPr/>
              </p:nvSpPr>
              <p:spPr bwMode="auto">
                <a:xfrm>
                  <a:off x="3672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E91D9DD-DA73-2B40-9F74-0F1BBBE954DB}"/>
                    </a:ext>
                  </a:extLst>
                </p:cNvPr>
                <p:cNvSpPr/>
                <p:nvPr/>
              </p:nvSpPr>
              <p:spPr bwMode="auto">
                <a:xfrm>
                  <a:off x="3816000" y="3996000"/>
                  <a:ext cx="36000" cy="36000"/>
                </a:xfrm>
                <a:prstGeom prst="rect">
                  <a:avLst/>
                </a:prstGeom>
                <a:solidFill>
                  <a:schemeClr val="bg1"/>
                </a:solidFill>
                <a:ln w="3175" cap="flat" cmpd="sng" algn="ctr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74295" tIns="37148" rIns="74295" bIns="3714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1625" b="1">
                    <a:latin typeface="Neo Sans Intel" pitchFamily="34" charset="0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007EFA69-0778-3F4A-9D4A-3B5A74F789EB}"/>
              </a:ext>
            </a:extLst>
          </p:cNvPr>
          <p:cNvSpPr txBox="1"/>
          <p:nvPr/>
        </p:nvSpPr>
        <p:spPr>
          <a:xfrm>
            <a:off x="2265537" y="2784099"/>
            <a:ext cx="878767" cy="36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42950">
              <a:defRPr/>
            </a:pPr>
            <a:r>
              <a:rPr lang="en-US" sz="894" dirty="0">
                <a:solidFill>
                  <a:prstClr val="black"/>
                </a:solidFill>
                <a:latin typeface="Calibri" panose="020F0502020204030204"/>
              </a:rPr>
              <a:t>Computational</a:t>
            </a:r>
          </a:p>
          <a:p>
            <a:pPr algn="ctr" defTabSz="742950">
              <a:defRPr/>
            </a:pPr>
            <a:r>
              <a:rPr lang="en-US" sz="894" dirty="0">
                <a:solidFill>
                  <a:prstClr val="black"/>
                </a:solidFill>
                <a:latin typeface="Calibri" panose="020F0502020204030204"/>
              </a:rPr>
              <a:t>Cluster</a:t>
            </a:r>
          </a:p>
        </p:txBody>
      </p:sp>
      <p:cxnSp>
        <p:nvCxnSpPr>
          <p:cNvPr id="70" name="Curved Connector 69">
            <a:extLst>
              <a:ext uri="{FF2B5EF4-FFF2-40B4-BE49-F238E27FC236}">
                <a16:creationId xmlns:a16="http://schemas.microsoft.com/office/drawing/2014/main" id="{4CE92753-2D1F-B149-812E-5A53FBA5CA23}"/>
              </a:ext>
            </a:extLst>
          </p:cNvPr>
          <p:cNvCxnSpPr>
            <a:cxnSpLocks/>
            <a:stCxn id="39" idx="3"/>
            <a:endCxn id="74" idx="1"/>
          </p:cNvCxnSpPr>
          <p:nvPr/>
        </p:nvCxnSpPr>
        <p:spPr>
          <a:xfrm>
            <a:off x="2911221" y="2549929"/>
            <a:ext cx="302037" cy="352060"/>
          </a:xfrm>
          <a:prstGeom prst="curvedConnector3">
            <a:avLst>
              <a:gd name="adj1" fmla="val 50000"/>
            </a:avLst>
          </a:prstGeom>
          <a:ln w="158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>
            <a:extLst>
              <a:ext uri="{FF2B5EF4-FFF2-40B4-BE49-F238E27FC236}">
                <a16:creationId xmlns:a16="http://schemas.microsoft.com/office/drawing/2014/main" id="{2280B58E-9935-9445-8C27-CFC76527F9A2}"/>
              </a:ext>
            </a:extLst>
          </p:cNvPr>
          <p:cNvCxnSpPr>
            <a:cxnSpLocks/>
            <a:stCxn id="74" idx="3"/>
            <a:endCxn id="15" idx="2"/>
          </p:cNvCxnSpPr>
          <p:nvPr/>
        </p:nvCxnSpPr>
        <p:spPr>
          <a:xfrm>
            <a:off x="3701970" y="2901989"/>
            <a:ext cx="149273" cy="312405"/>
          </a:xfrm>
          <a:prstGeom prst="curvedConnector3">
            <a:avLst>
              <a:gd name="adj1" fmla="val 50000"/>
            </a:avLst>
          </a:prstGeom>
          <a:ln w="158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916E900B-536B-D84D-8D04-7D60A1C17F40}"/>
              </a:ext>
            </a:extLst>
          </p:cNvPr>
          <p:cNvSpPr/>
          <p:nvPr/>
        </p:nvSpPr>
        <p:spPr>
          <a:xfrm>
            <a:off x="3240505" y="1990069"/>
            <a:ext cx="174516" cy="1117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63"/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91518028-839D-3F4C-9185-19A15954D9B1}"/>
              </a:ext>
            </a:extLst>
          </p:cNvPr>
          <p:cNvSpPr/>
          <p:nvPr/>
        </p:nvSpPr>
        <p:spPr>
          <a:xfrm>
            <a:off x="3415021" y="2239965"/>
            <a:ext cx="3192136" cy="2370957"/>
          </a:xfrm>
          <a:prstGeom prst="roundRect">
            <a:avLst>
              <a:gd name="adj" fmla="val 8386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00573A3C-ED86-7D46-B904-B575D38B6387}"/>
              </a:ext>
            </a:extLst>
          </p:cNvPr>
          <p:cNvSpPr/>
          <p:nvPr/>
        </p:nvSpPr>
        <p:spPr>
          <a:xfrm>
            <a:off x="3213258" y="2773677"/>
            <a:ext cx="488712" cy="256623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en-US" sz="650" dirty="0">
                <a:solidFill>
                  <a:prstClr val="white"/>
                </a:solidFill>
                <a:latin typeface="Calibri" panose="020F0502020204030204"/>
              </a:rPr>
              <a:t>LNET</a:t>
            </a:r>
          </a:p>
          <a:p>
            <a:pPr algn="ctr" defTabSz="742950">
              <a:defRPr/>
            </a:pPr>
            <a:r>
              <a:rPr lang="en-US" sz="650" dirty="0">
                <a:solidFill>
                  <a:prstClr val="white"/>
                </a:solidFill>
                <a:latin typeface="Calibri" panose="020F0502020204030204"/>
              </a:rPr>
              <a:t>Router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269A741-65B7-4C88-8450-593C4A3B686B}"/>
              </a:ext>
            </a:extLst>
          </p:cNvPr>
          <p:cNvSpPr txBox="1"/>
          <p:nvPr/>
        </p:nvSpPr>
        <p:spPr>
          <a:xfrm>
            <a:off x="7320594" y="732691"/>
            <a:ext cx="175764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2950">
              <a:defRPr/>
            </a:pPr>
            <a:r>
              <a:rPr lang="en-US" sz="1625" b="1" dirty="0">
                <a:solidFill>
                  <a:srgbClr val="FF0000"/>
                </a:solidFill>
                <a:latin typeface="Calibri" panose="020F0502020204030204"/>
              </a:rPr>
              <a:t>NSCC new Facility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FA115F8-1A8A-4F2D-8F0D-719FFADBB0CF}"/>
              </a:ext>
            </a:extLst>
          </p:cNvPr>
          <p:cNvGrpSpPr/>
          <p:nvPr/>
        </p:nvGrpSpPr>
        <p:grpSpPr>
          <a:xfrm>
            <a:off x="8412297" y="1442720"/>
            <a:ext cx="999142" cy="2268370"/>
            <a:chOff x="7773321" y="1442720"/>
            <a:chExt cx="999142" cy="2268370"/>
          </a:xfrm>
        </p:grpSpPr>
        <p:sp>
          <p:nvSpPr>
            <p:cNvPr id="80" name="Can 16">
              <a:extLst>
                <a:ext uri="{FF2B5EF4-FFF2-40B4-BE49-F238E27FC236}">
                  <a16:creationId xmlns:a16="http://schemas.microsoft.com/office/drawing/2014/main" id="{64854B04-067A-4520-9623-A8D82CC60386}"/>
                </a:ext>
              </a:extLst>
            </p:cNvPr>
            <p:cNvSpPr/>
            <p:nvPr/>
          </p:nvSpPr>
          <p:spPr>
            <a:xfrm>
              <a:off x="7776508" y="3045134"/>
              <a:ext cx="990685" cy="665956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accent1">
                    <a:lumMod val="45000"/>
                    <a:lumOff val="55000"/>
                  </a:schemeClr>
                </a:gs>
                <a:gs pos="7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For future expansion</a:t>
              </a:r>
              <a:endParaRPr lang="en-US" sz="97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Can 16">
              <a:extLst>
                <a:ext uri="{FF2B5EF4-FFF2-40B4-BE49-F238E27FC236}">
                  <a16:creationId xmlns:a16="http://schemas.microsoft.com/office/drawing/2014/main" id="{EAD4E9E4-A35A-4BE9-AAF9-6F395DABE724}"/>
                </a:ext>
              </a:extLst>
            </p:cNvPr>
            <p:cNvSpPr/>
            <p:nvPr/>
          </p:nvSpPr>
          <p:spPr>
            <a:xfrm>
              <a:off x="7773321" y="2151471"/>
              <a:ext cx="990685" cy="708781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accent1">
                    <a:lumMod val="45000"/>
                    <a:lumOff val="55000"/>
                  </a:schemeClr>
                </a:gs>
                <a:gs pos="7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/projects</a:t>
              </a:r>
              <a:endParaRPr lang="en-US" sz="97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Can 34">
              <a:extLst>
                <a:ext uri="{FF2B5EF4-FFF2-40B4-BE49-F238E27FC236}">
                  <a16:creationId xmlns:a16="http://schemas.microsoft.com/office/drawing/2014/main" id="{4A7A28E9-69B7-495E-A1FB-4A21B683C0E9}"/>
                </a:ext>
              </a:extLst>
            </p:cNvPr>
            <p:cNvSpPr/>
            <p:nvPr/>
          </p:nvSpPr>
          <p:spPr>
            <a:xfrm>
              <a:off x="7781778" y="1442720"/>
              <a:ext cx="990685" cy="708781"/>
            </a:xfrm>
            <a:prstGeom prst="can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3000">
                  <a:schemeClr val="accent1">
                    <a:lumMod val="45000"/>
                    <a:lumOff val="55000"/>
                  </a:schemeClr>
                </a:gs>
                <a:gs pos="77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r>
                <a:rPr lang="en-US" sz="1463" dirty="0">
                  <a:solidFill>
                    <a:prstClr val="black"/>
                  </a:solidFill>
                  <a:latin typeface="Calibri" panose="020F0502020204030204"/>
                </a:rPr>
                <a:t>/home</a:t>
              </a:r>
              <a:endParaRPr lang="en-US" sz="813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4F823FE-776D-43A8-87E9-ABF440D33904}"/>
                </a:ext>
              </a:extLst>
            </p:cNvPr>
            <p:cNvSpPr txBox="1"/>
            <p:nvPr/>
          </p:nvSpPr>
          <p:spPr>
            <a:xfrm rot="5400000">
              <a:off x="8107209" y="2899430"/>
              <a:ext cx="501879" cy="31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463" dirty="0"/>
                <a:t>. . .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6DF70B0-4021-4C11-A950-C5B10BE16350}"/>
              </a:ext>
            </a:extLst>
          </p:cNvPr>
          <p:cNvGrpSpPr/>
          <p:nvPr/>
        </p:nvGrpSpPr>
        <p:grpSpPr>
          <a:xfrm>
            <a:off x="6729101" y="1065798"/>
            <a:ext cx="2756693" cy="3875877"/>
            <a:chOff x="8354391" y="437413"/>
            <a:chExt cx="3392853" cy="4770309"/>
          </a:xfrm>
        </p:grpSpPr>
        <p:sp>
          <p:nvSpPr>
            <p:cNvPr id="78" name="Rounded Rectangle 5">
              <a:extLst>
                <a:ext uri="{FF2B5EF4-FFF2-40B4-BE49-F238E27FC236}">
                  <a16:creationId xmlns:a16="http://schemas.microsoft.com/office/drawing/2014/main" id="{C1F9113E-BE3E-40F0-BB0F-4C71CDA045E4}"/>
                </a:ext>
              </a:extLst>
            </p:cNvPr>
            <p:cNvSpPr/>
            <p:nvPr/>
          </p:nvSpPr>
          <p:spPr>
            <a:xfrm>
              <a:off x="8354391" y="437413"/>
              <a:ext cx="3392853" cy="4770309"/>
            </a:xfrm>
            <a:prstGeom prst="roundRect">
              <a:avLst>
                <a:gd name="adj" fmla="val 5725"/>
              </a:avLst>
            </a:prstGeom>
            <a:noFill/>
            <a:ln>
              <a:solidFill>
                <a:srgbClr val="00A8E3">
                  <a:alpha val="97000"/>
                </a:srgb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90" name="Curved Connector 11">
              <a:extLst>
                <a:ext uri="{FF2B5EF4-FFF2-40B4-BE49-F238E27FC236}">
                  <a16:creationId xmlns:a16="http://schemas.microsoft.com/office/drawing/2014/main" id="{A248D381-456B-4172-B4AB-170D5F8383F1}"/>
                </a:ext>
              </a:extLst>
            </p:cNvPr>
            <p:cNvCxnSpPr>
              <a:cxnSpLocks/>
              <a:stCxn id="83" idx="2"/>
              <a:endCxn id="91" idx="3"/>
            </p:cNvCxnSpPr>
            <p:nvPr/>
          </p:nvCxnSpPr>
          <p:spPr>
            <a:xfrm rot="10800000">
              <a:off x="9183694" y="1017968"/>
              <a:ext cx="1252731" cy="319524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rgbClr val="FF0000">
                  <a:alpha val="97000"/>
                </a:srgbClr>
              </a:solidFill>
              <a:prstDash val="lgDashDot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11">
              <a:extLst>
                <a:ext uri="{FF2B5EF4-FFF2-40B4-BE49-F238E27FC236}">
                  <a16:creationId xmlns:a16="http://schemas.microsoft.com/office/drawing/2014/main" id="{45F86022-ECBF-470C-B32B-BD1ECB3C5396}"/>
                </a:ext>
              </a:extLst>
            </p:cNvPr>
            <p:cNvCxnSpPr>
              <a:cxnSpLocks/>
              <a:stCxn id="84" idx="2"/>
              <a:endCxn id="91" idx="3"/>
            </p:cNvCxnSpPr>
            <p:nvPr/>
          </p:nvCxnSpPr>
          <p:spPr>
            <a:xfrm rot="10800000">
              <a:off x="9183696" y="1017967"/>
              <a:ext cx="1242322" cy="1191832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rgbClr val="FF0000">
                  <a:alpha val="97000"/>
                </a:srgbClr>
              </a:solidFill>
              <a:prstDash val="lgDashDot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11">
              <a:extLst>
                <a:ext uri="{FF2B5EF4-FFF2-40B4-BE49-F238E27FC236}">
                  <a16:creationId xmlns:a16="http://schemas.microsoft.com/office/drawing/2014/main" id="{C0DA6313-8446-4FA2-BA8C-486F89AF9A2A}"/>
                </a:ext>
              </a:extLst>
            </p:cNvPr>
            <p:cNvCxnSpPr>
              <a:cxnSpLocks/>
              <a:stCxn id="80" idx="2"/>
              <a:endCxn id="91" idx="3"/>
            </p:cNvCxnSpPr>
            <p:nvPr/>
          </p:nvCxnSpPr>
          <p:spPr>
            <a:xfrm rot="10800000">
              <a:off x="9183694" y="1017967"/>
              <a:ext cx="1246245" cy="2265371"/>
            </a:xfrm>
            <a:prstGeom prst="curvedConnector3">
              <a:avLst>
                <a:gd name="adj1" fmla="val 50000"/>
              </a:avLst>
            </a:prstGeom>
            <a:ln w="15875">
              <a:solidFill>
                <a:srgbClr val="FF0000">
                  <a:alpha val="97000"/>
                </a:srgbClr>
              </a:solidFill>
              <a:prstDash val="lgDashDot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Rounded Rectangle 30">
            <a:extLst>
              <a:ext uri="{FF2B5EF4-FFF2-40B4-BE49-F238E27FC236}">
                <a16:creationId xmlns:a16="http://schemas.microsoft.com/office/drawing/2014/main" id="{322DB35F-B482-485A-8CB0-31D4F445A75E}"/>
              </a:ext>
            </a:extLst>
          </p:cNvPr>
          <p:cNvSpPr/>
          <p:nvPr/>
        </p:nvSpPr>
        <p:spPr>
          <a:xfrm>
            <a:off x="8764005" y="4548758"/>
            <a:ext cx="587263" cy="244959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en-US" sz="894" dirty="0">
                <a:solidFill>
                  <a:prstClr val="white"/>
                </a:solidFill>
                <a:latin typeface="Calibri" panose="020F0502020204030204"/>
              </a:rPr>
              <a:t>LDAP Server</a:t>
            </a:r>
          </a:p>
        </p:txBody>
      </p:sp>
      <p:cxnSp>
        <p:nvCxnSpPr>
          <p:cNvPr id="124" name="Curved Connector 22">
            <a:extLst>
              <a:ext uri="{FF2B5EF4-FFF2-40B4-BE49-F238E27FC236}">
                <a16:creationId xmlns:a16="http://schemas.microsoft.com/office/drawing/2014/main" id="{3539B9A1-EC18-4852-BF9D-E27590021038}"/>
              </a:ext>
            </a:extLst>
          </p:cNvPr>
          <p:cNvCxnSpPr>
            <a:cxnSpLocks/>
            <a:stCxn id="123" idx="2"/>
            <a:endCxn id="30" idx="3"/>
          </p:cNvCxnSpPr>
          <p:nvPr/>
        </p:nvCxnSpPr>
        <p:spPr>
          <a:xfrm rot="5400000">
            <a:off x="5369209" y="1312761"/>
            <a:ext cx="207472" cy="7169385"/>
          </a:xfrm>
          <a:prstGeom prst="curvedConnector2">
            <a:avLst/>
          </a:prstGeom>
          <a:ln w="15875">
            <a:solidFill>
              <a:srgbClr val="7030A0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6F0213FE-1BB6-4238-BC5E-CA866AB163DA}"/>
              </a:ext>
            </a:extLst>
          </p:cNvPr>
          <p:cNvSpPr/>
          <p:nvPr/>
        </p:nvSpPr>
        <p:spPr>
          <a:xfrm>
            <a:off x="6851666" y="1303681"/>
            <a:ext cx="551244" cy="467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en-US" sz="600" dirty="0">
                <a:solidFill>
                  <a:prstClr val="white"/>
                </a:solidFill>
                <a:latin typeface="Calibri" panose="020F0502020204030204"/>
              </a:rPr>
              <a:t>DB Servers</a:t>
            </a:r>
          </a:p>
          <a:p>
            <a:pPr algn="ctr" defTabSz="742950">
              <a:defRPr/>
            </a:pPr>
            <a:r>
              <a:rPr lang="en-US" sz="600" dirty="0">
                <a:solidFill>
                  <a:prstClr val="white"/>
                </a:solidFill>
                <a:latin typeface="Calibri" panose="020F0502020204030204"/>
              </a:rPr>
              <a:t>&amp;</a:t>
            </a:r>
          </a:p>
          <a:p>
            <a:pPr algn="ctr" defTabSz="742950">
              <a:defRPr/>
            </a:pPr>
            <a:r>
              <a:rPr lang="en-US" sz="600" dirty="0">
                <a:solidFill>
                  <a:prstClr val="white"/>
                </a:solidFill>
                <a:latin typeface="Calibri" panose="020F0502020204030204"/>
              </a:rPr>
              <a:t>Data Movers</a:t>
            </a:r>
          </a:p>
        </p:txBody>
      </p:sp>
      <p:sp>
        <p:nvSpPr>
          <p:cNvPr id="94" name="Can 16">
            <a:extLst>
              <a:ext uri="{FF2B5EF4-FFF2-40B4-BE49-F238E27FC236}">
                <a16:creationId xmlns:a16="http://schemas.microsoft.com/office/drawing/2014/main" id="{EB2B7707-040D-410A-8C21-4B17EB4A634E}"/>
              </a:ext>
            </a:extLst>
          </p:cNvPr>
          <p:cNvSpPr/>
          <p:nvPr/>
        </p:nvSpPr>
        <p:spPr>
          <a:xfrm>
            <a:off x="6930060" y="3884145"/>
            <a:ext cx="990685" cy="665956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r>
              <a:rPr lang="en-US" sz="1463" dirty="0">
                <a:solidFill>
                  <a:prstClr val="black"/>
                </a:solidFill>
                <a:latin typeface="Calibri" panose="020F0502020204030204"/>
              </a:rPr>
              <a:t>ZWS</a:t>
            </a:r>
            <a:endParaRPr lang="en-US" sz="975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0" name="Curved Connector 11">
            <a:extLst>
              <a:ext uri="{FF2B5EF4-FFF2-40B4-BE49-F238E27FC236}">
                <a16:creationId xmlns:a16="http://schemas.microsoft.com/office/drawing/2014/main" id="{0AD7C287-4A02-4C3D-BE74-64E098E4D87B}"/>
              </a:ext>
            </a:extLst>
          </p:cNvPr>
          <p:cNvCxnSpPr>
            <a:cxnSpLocks/>
            <a:stCxn id="17" idx="4"/>
            <a:endCxn id="91" idx="1"/>
          </p:cNvCxnSpPr>
          <p:nvPr/>
        </p:nvCxnSpPr>
        <p:spPr>
          <a:xfrm flipV="1">
            <a:off x="1249351" y="1537498"/>
            <a:ext cx="5602315" cy="2947983"/>
          </a:xfrm>
          <a:prstGeom prst="curvedConnector3">
            <a:avLst>
              <a:gd name="adj1" fmla="val 11654"/>
            </a:avLst>
          </a:prstGeom>
          <a:ln w="15875">
            <a:solidFill>
              <a:srgbClr val="FF0000"/>
            </a:solidFill>
            <a:prstDash val="lgDashDot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urved Connector 11">
            <a:extLst>
              <a:ext uri="{FF2B5EF4-FFF2-40B4-BE49-F238E27FC236}">
                <a16:creationId xmlns:a16="http://schemas.microsoft.com/office/drawing/2014/main" id="{F130D507-3B91-45E8-8258-55BCB8974925}"/>
              </a:ext>
            </a:extLst>
          </p:cNvPr>
          <p:cNvCxnSpPr>
            <a:cxnSpLocks/>
            <a:stCxn id="35" idx="4"/>
            <a:endCxn id="91" idx="1"/>
          </p:cNvCxnSpPr>
          <p:nvPr/>
        </p:nvCxnSpPr>
        <p:spPr>
          <a:xfrm flipV="1">
            <a:off x="1254855" y="1537498"/>
            <a:ext cx="5596811" cy="1842496"/>
          </a:xfrm>
          <a:prstGeom prst="curvedConnector3">
            <a:avLst>
              <a:gd name="adj1" fmla="val 1577"/>
            </a:avLst>
          </a:prstGeom>
          <a:ln w="15875">
            <a:solidFill>
              <a:srgbClr val="FF0000"/>
            </a:solidFill>
            <a:prstDash val="lgDashDot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urved Connector 11">
            <a:extLst>
              <a:ext uri="{FF2B5EF4-FFF2-40B4-BE49-F238E27FC236}">
                <a16:creationId xmlns:a16="http://schemas.microsoft.com/office/drawing/2014/main" id="{AD03E921-E27F-4807-852F-D138ACAEFDC9}"/>
              </a:ext>
            </a:extLst>
          </p:cNvPr>
          <p:cNvCxnSpPr>
            <a:cxnSpLocks/>
            <a:stCxn id="94" idx="1"/>
            <a:endCxn id="91" idx="2"/>
          </p:cNvCxnSpPr>
          <p:nvPr/>
        </p:nvCxnSpPr>
        <p:spPr>
          <a:xfrm rot="16200000" flipV="1">
            <a:off x="6219931" y="2678672"/>
            <a:ext cx="2112830" cy="298115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prstDash val="lgDashDot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urved Connector 11">
            <a:extLst>
              <a:ext uri="{FF2B5EF4-FFF2-40B4-BE49-F238E27FC236}">
                <a16:creationId xmlns:a16="http://schemas.microsoft.com/office/drawing/2014/main" id="{D9042C86-20D1-4E0B-A528-EF03A72CFF15}"/>
              </a:ext>
            </a:extLst>
          </p:cNvPr>
          <p:cNvCxnSpPr>
            <a:cxnSpLocks/>
            <a:stCxn id="28" idx="0"/>
            <a:endCxn id="91" idx="2"/>
          </p:cNvCxnSpPr>
          <p:nvPr/>
        </p:nvCxnSpPr>
        <p:spPr>
          <a:xfrm rot="5400000" flipH="1" flipV="1">
            <a:off x="5134914" y="2018382"/>
            <a:ext cx="2239441" cy="1745308"/>
          </a:xfrm>
          <a:prstGeom prst="curvedConnector3">
            <a:avLst>
              <a:gd name="adj1" fmla="val 50000"/>
            </a:avLst>
          </a:prstGeom>
          <a:ln w="15875">
            <a:solidFill>
              <a:srgbClr val="FF0000"/>
            </a:solidFill>
            <a:prstDash val="lgDashDot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9925427-34F3-46EF-AAE7-AF963419E68B}"/>
              </a:ext>
            </a:extLst>
          </p:cNvPr>
          <p:cNvGrpSpPr/>
          <p:nvPr/>
        </p:nvGrpSpPr>
        <p:grpSpPr>
          <a:xfrm>
            <a:off x="1112702" y="2481445"/>
            <a:ext cx="7086716" cy="4251267"/>
            <a:chOff x="1112702" y="2481445"/>
            <a:chExt cx="7086716" cy="4251267"/>
          </a:xfrm>
        </p:grpSpPr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7D25EF38-7E16-4789-A716-5C4CDE595A59}"/>
                </a:ext>
              </a:extLst>
            </p:cNvPr>
            <p:cNvSpPr/>
            <p:nvPr/>
          </p:nvSpPr>
          <p:spPr>
            <a:xfrm>
              <a:off x="6027508" y="3340875"/>
              <a:ext cx="1210237" cy="879288"/>
            </a:xfrm>
            <a:prstGeom prst="arc">
              <a:avLst>
                <a:gd name="adj1" fmla="val 10396484"/>
                <a:gd name="adj2" fmla="val 0"/>
              </a:avLst>
            </a:prstGeom>
            <a:ln w="38100">
              <a:solidFill>
                <a:schemeClr val="accent3">
                  <a:lumMod val="75000"/>
                </a:schemeClr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4C172EA-6EA0-44C6-8392-EA663FA42805}"/>
                </a:ext>
              </a:extLst>
            </p:cNvPr>
            <p:cNvSpPr txBox="1"/>
            <p:nvPr/>
          </p:nvSpPr>
          <p:spPr>
            <a:xfrm>
              <a:off x="5960423" y="2964296"/>
              <a:ext cx="13314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100" b="1" dirty="0"/>
                <a:t>Logical Flow of Data</a:t>
              </a:r>
              <a:endParaRPr lang="en-GB" sz="1100" b="1" dirty="0"/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D54587E7-1AC2-43C4-B74F-0D25601A9FF8}"/>
                </a:ext>
              </a:extLst>
            </p:cNvPr>
            <p:cNvSpPr/>
            <p:nvPr/>
          </p:nvSpPr>
          <p:spPr>
            <a:xfrm rot="10800000">
              <a:off x="1112702" y="5075840"/>
              <a:ext cx="7086716" cy="1163495"/>
            </a:xfrm>
            <a:prstGeom prst="arc">
              <a:avLst>
                <a:gd name="adj1" fmla="val 10361459"/>
                <a:gd name="adj2" fmla="val 332116"/>
              </a:avLst>
            </a:prstGeom>
            <a:ln w="38100">
              <a:solidFill>
                <a:schemeClr val="accent3">
                  <a:lumMod val="75000"/>
                </a:schemeClr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2B90A175-3FC3-41DC-9AC1-47DF3CAC641F}"/>
                </a:ext>
              </a:extLst>
            </p:cNvPr>
            <p:cNvSpPr txBox="1"/>
            <p:nvPr/>
          </p:nvSpPr>
          <p:spPr>
            <a:xfrm>
              <a:off x="4047987" y="6301825"/>
              <a:ext cx="13314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100" dirty="0"/>
                <a:t>Logical Flow of Data</a:t>
              </a:r>
              <a:endParaRPr lang="en-GB" sz="1100" dirty="0"/>
            </a:p>
          </p:txBody>
        </p:sp>
        <p:sp>
          <p:nvSpPr>
            <p:cNvPr id="126" name="Arc 125">
              <a:extLst>
                <a:ext uri="{FF2B5EF4-FFF2-40B4-BE49-F238E27FC236}">
                  <a16:creationId xmlns:a16="http://schemas.microsoft.com/office/drawing/2014/main" id="{EF70A899-B279-416E-9581-2B4F2569E0FC}"/>
                </a:ext>
              </a:extLst>
            </p:cNvPr>
            <p:cNvSpPr/>
            <p:nvPr/>
          </p:nvSpPr>
          <p:spPr>
            <a:xfrm>
              <a:off x="7526651" y="2481445"/>
              <a:ext cx="333896" cy="2198115"/>
            </a:xfrm>
            <a:prstGeom prst="arc">
              <a:avLst>
                <a:gd name="adj1" fmla="val 10396484"/>
                <a:gd name="adj2" fmla="val 0"/>
              </a:avLst>
            </a:prstGeom>
            <a:ln w="38100">
              <a:solidFill>
                <a:schemeClr val="accent3">
                  <a:lumMod val="75000"/>
                </a:schemeClr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767E4147-3E2D-D358-1543-9629FAAA3748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Data Management | DMF Design Overview</a:t>
            </a:r>
          </a:p>
        </p:txBody>
      </p:sp>
      <p:sp>
        <p:nvSpPr>
          <p:cNvPr id="118" name="Slide Number Placeholder 117">
            <a:extLst>
              <a:ext uri="{FF2B5EF4-FFF2-40B4-BE49-F238E27FC236}">
                <a16:creationId xmlns:a16="http://schemas.microsoft.com/office/drawing/2014/main" id="{FDA5C2D1-A2AA-B964-7641-A8A9BE42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CA00573-5883-2DFA-591C-8736DE8AE20D}"/>
              </a:ext>
            </a:extLst>
          </p:cNvPr>
          <p:cNvGrpSpPr/>
          <p:nvPr/>
        </p:nvGrpSpPr>
        <p:grpSpPr>
          <a:xfrm>
            <a:off x="61790" y="1072471"/>
            <a:ext cx="9555076" cy="5492883"/>
            <a:chOff x="61790" y="713904"/>
            <a:chExt cx="9555076" cy="549288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25DAD3F-325B-4A67-BAA7-E65E484AB960}"/>
                </a:ext>
              </a:extLst>
            </p:cNvPr>
            <p:cNvGrpSpPr/>
            <p:nvPr/>
          </p:nvGrpSpPr>
          <p:grpSpPr>
            <a:xfrm>
              <a:off x="185235" y="829255"/>
              <a:ext cx="684360" cy="546130"/>
              <a:chOff x="227981" y="229314"/>
              <a:chExt cx="842289" cy="67216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B6EE5B9-65BA-4E01-8C5E-08289C5F0E2C}"/>
                  </a:ext>
                </a:extLst>
              </p:cNvPr>
              <p:cNvGrpSpPr/>
              <p:nvPr/>
            </p:nvGrpSpPr>
            <p:grpSpPr>
              <a:xfrm>
                <a:off x="227981" y="229314"/>
                <a:ext cx="842289" cy="336080"/>
                <a:chOff x="227981" y="229314"/>
                <a:chExt cx="842289" cy="336080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B90BE116-AF79-4F32-B9E9-E4E766E23193}"/>
                    </a:ext>
                  </a:extLst>
                </p:cNvPr>
                <p:cNvGrpSpPr/>
                <p:nvPr/>
              </p:nvGrpSpPr>
              <p:grpSpPr>
                <a:xfrm>
                  <a:off x="227981" y="229314"/>
                  <a:ext cx="842289" cy="168040"/>
                  <a:chOff x="691694" y="510668"/>
                  <a:chExt cx="842289" cy="168040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D71EBEC6-72A3-48F6-8ABA-82DDDDF8F2A8}"/>
                      </a:ext>
                    </a:extLst>
                  </p:cNvPr>
                  <p:cNvGrpSpPr/>
                  <p:nvPr/>
                </p:nvGrpSpPr>
                <p:grpSpPr>
                  <a:xfrm>
                    <a:off x="691694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6" name="Picture 5">
                      <a:extLst>
                        <a:ext uri="{FF2B5EF4-FFF2-40B4-BE49-F238E27FC236}">
                          <a16:creationId xmlns:a16="http://schemas.microsoft.com/office/drawing/2014/main" id="{1CD2CE32-E42D-4123-BCBF-DA4A337E36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" name="Picture 6">
                      <a:extLst>
                        <a:ext uri="{FF2B5EF4-FFF2-40B4-BE49-F238E27FC236}">
                          <a16:creationId xmlns:a16="http://schemas.microsoft.com/office/drawing/2014/main" id="{EF02792D-C90C-4B2E-9EF5-1A1E0FC9D8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" name="Picture 7">
                      <a:extLst>
                        <a:ext uri="{FF2B5EF4-FFF2-40B4-BE49-F238E27FC236}">
                          <a16:creationId xmlns:a16="http://schemas.microsoft.com/office/drawing/2014/main" id="{61561C74-D82A-4715-8A90-3B9814F881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Picture 8">
                      <a:extLst>
                        <a:ext uri="{FF2B5EF4-FFF2-40B4-BE49-F238E27FC236}">
                          <a16:creationId xmlns:a16="http://schemas.microsoft.com/office/drawing/2014/main" id="{7422B2B5-D343-43EA-AA44-1202524840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3D2121B9-D7D9-44E8-B412-A65C973B808E}"/>
                      </a:ext>
                    </a:extLst>
                  </p:cNvPr>
                  <p:cNvGrpSpPr/>
                  <p:nvPr/>
                </p:nvGrpSpPr>
                <p:grpSpPr>
                  <a:xfrm>
                    <a:off x="857014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13" name="Picture 12">
                      <a:extLst>
                        <a:ext uri="{FF2B5EF4-FFF2-40B4-BE49-F238E27FC236}">
                          <a16:creationId xmlns:a16="http://schemas.microsoft.com/office/drawing/2014/main" id="{12FF9B4E-3566-4813-8065-1F4D5410305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" name="Picture 13">
                      <a:extLst>
                        <a:ext uri="{FF2B5EF4-FFF2-40B4-BE49-F238E27FC236}">
                          <a16:creationId xmlns:a16="http://schemas.microsoft.com/office/drawing/2014/main" id="{8834F69A-446E-490C-A3CB-CEA80D6E14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E75B68F1-AE8A-41AF-8708-EDCA46ED85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38FF344F-A421-4266-9340-B53561A8A1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24CBCF55-B9C7-422F-94AE-75014EFE21A4}"/>
                      </a:ext>
                    </a:extLst>
                  </p:cNvPr>
                  <p:cNvGrpSpPr/>
                  <p:nvPr/>
                </p:nvGrpSpPr>
                <p:grpSpPr>
                  <a:xfrm>
                    <a:off x="1020699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18" name="Picture 17">
                      <a:extLst>
                        <a:ext uri="{FF2B5EF4-FFF2-40B4-BE49-F238E27FC236}">
                          <a16:creationId xmlns:a16="http://schemas.microsoft.com/office/drawing/2014/main" id="{6AA54FDB-2EF2-4E35-83B5-78F3AC7F79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" name="Picture 18">
                      <a:extLst>
                        <a:ext uri="{FF2B5EF4-FFF2-40B4-BE49-F238E27FC236}">
                          <a16:creationId xmlns:a16="http://schemas.microsoft.com/office/drawing/2014/main" id="{CBB577C9-BEC9-45D8-A7FD-8BF394F3880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19">
                      <a:extLst>
                        <a:ext uri="{FF2B5EF4-FFF2-40B4-BE49-F238E27FC236}">
                          <a16:creationId xmlns:a16="http://schemas.microsoft.com/office/drawing/2014/main" id="{1CAFB77F-D28F-4EDC-A0F2-BFF4757435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10B85EC1-109B-452A-B476-6FC598C4A5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168B1BC1-D6F3-4F1F-B30F-3C7D688B96AA}"/>
                      </a:ext>
                    </a:extLst>
                  </p:cNvPr>
                  <p:cNvGrpSpPr/>
                  <p:nvPr/>
                </p:nvGrpSpPr>
                <p:grpSpPr>
                  <a:xfrm>
                    <a:off x="1185509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23" name="Picture 22">
                      <a:extLst>
                        <a:ext uri="{FF2B5EF4-FFF2-40B4-BE49-F238E27FC236}">
                          <a16:creationId xmlns:a16="http://schemas.microsoft.com/office/drawing/2014/main" id="{C76961C4-9C2B-4402-BBF2-360488D052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Picture 23">
                      <a:extLst>
                        <a:ext uri="{FF2B5EF4-FFF2-40B4-BE49-F238E27FC236}">
                          <a16:creationId xmlns:a16="http://schemas.microsoft.com/office/drawing/2014/main" id="{7DE9E6F3-383C-453F-95D2-3AB54C3C2A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5" name="Picture 24">
                      <a:extLst>
                        <a:ext uri="{FF2B5EF4-FFF2-40B4-BE49-F238E27FC236}">
                          <a16:creationId xmlns:a16="http://schemas.microsoft.com/office/drawing/2014/main" id="{6918BB7F-36BF-4024-B47B-6E6CA59D86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" name="Picture 25">
                      <a:extLst>
                        <a:ext uri="{FF2B5EF4-FFF2-40B4-BE49-F238E27FC236}">
                          <a16:creationId xmlns:a16="http://schemas.microsoft.com/office/drawing/2014/main" id="{86109A86-E69C-4EAA-BD3B-CEAE8772F0D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B5B8EE88-C008-4A9D-90BD-4FDB250DC109}"/>
                      </a:ext>
                    </a:extLst>
                  </p:cNvPr>
                  <p:cNvGrpSpPr/>
                  <p:nvPr/>
                </p:nvGrpSpPr>
                <p:grpSpPr>
                  <a:xfrm>
                    <a:off x="1352741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28" name="Picture 27">
                      <a:extLst>
                        <a:ext uri="{FF2B5EF4-FFF2-40B4-BE49-F238E27FC236}">
                          <a16:creationId xmlns:a16="http://schemas.microsoft.com/office/drawing/2014/main" id="{8B6DD259-0E28-4529-A220-533E23A970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EECCC803-CB7A-4F9A-885F-38A626A259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D85F0335-C630-4145-90DA-DBFA510CB29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Picture 30">
                      <a:extLst>
                        <a:ext uri="{FF2B5EF4-FFF2-40B4-BE49-F238E27FC236}">
                          <a16:creationId xmlns:a16="http://schemas.microsoft.com/office/drawing/2014/main" id="{98F9982A-0D31-40DA-BA3B-3D244D99D6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CAF6DBCF-50CE-4E71-AB5D-98F60266E98B}"/>
                    </a:ext>
                  </a:extLst>
                </p:cNvPr>
                <p:cNvGrpSpPr/>
                <p:nvPr/>
              </p:nvGrpSpPr>
              <p:grpSpPr>
                <a:xfrm>
                  <a:off x="227981" y="397354"/>
                  <a:ext cx="842289" cy="168040"/>
                  <a:chOff x="691694" y="510668"/>
                  <a:chExt cx="842289" cy="168040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D2397C05-2B90-4777-8F5E-ECCEE4F512EB}"/>
                      </a:ext>
                    </a:extLst>
                  </p:cNvPr>
                  <p:cNvGrpSpPr/>
                  <p:nvPr/>
                </p:nvGrpSpPr>
                <p:grpSpPr>
                  <a:xfrm>
                    <a:off x="691694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55" name="Picture 54">
                      <a:extLst>
                        <a:ext uri="{FF2B5EF4-FFF2-40B4-BE49-F238E27FC236}">
                          <a16:creationId xmlns:a16="http://schemas.microsoft.com/office/drawing/2014/main" id="{80EFA216-D47C-4DE6-825B-BE04C3B49C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6" name="Picture 55">
                      <a:extLst>
                        <a:ext uri="{FF2B5EF4-FFF2-40B4-BE49-F238E27FC236}">
                          <a16:creationId xmlns:a16="http://schemas.microsoft.com/office/drawing/2014/main" id="{3A90DDB6-946C-4C62-ABA5-60F3AA569D5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7" name="Picture 56">
                      <a:extLst>
                        <a:ext uri="{FF2B5EF4-FFF2-40B4-BE49-F238E27FC236}">
                          <a16:creationId xmlns:a16="http://schemas.microsoft.com/office/drawing/2014/main" id="{2116D9E4-CC4D-44BB-A2F2-F986E17DA7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8" name="Picture 57">
                      <a:extLst>
                        <a:ext uri="{FF2B5EF4-FFF2-40B4-BE49-F238E27FC236}">
                          <a16:creationId xmlns:a16="http://schemas.microsoft.com/office/drawing/2014/main" id="{E4B4E01D-92EA-48A6-8CD7-C438D8E77C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1039209F-321B-489B-A177-BFDD000E765E}"/>
                      </a:ext>
                    </a:extLst>
                  </p:cNvPr>
                  <p:cNvGrpSpPr/>
                  <p:nvPr/>
                </p:nvGrpSpPr>
                <p:grpSpPr>
                  <a:xfrm>
                    <a:off x="857014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51" name="Picture 50">
                      <a:extLst>
                        <a:ext uri="{FF2B5EF4-FFF2-40B4-BE49-F238E27FC236}">
                          <a16:creationId xmlns:a16="http://schemas.microsoft.com/office/drawing/2014/main" id="{B58E0D07-7FB3-4559-BFA9-6298EEE193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2" name="Picture 51">
                      <a:extLst>
                        <a:ext uri="{FF2B5EF4-FFF2-40B4-BE49-F238E27FC236}">
                          <a16:creationId xmlns:a16="http://schemas.microsoft.com/office/drawing/2014/main" id="{F6D22C7D-B7F2-4D0F-A738-4603AAF6B08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3" name="Picture 52">
                      <a:extLst>
                        <a:ext uri="{FF2B5EF4-FFF2-40B4-BE49-F238E27FC236}">
                          <a16:creationId xmlns:a16="http://schemas.microsoft.com/office/drawing/2014/main" id="{A17881BA-2BBA-461B-A98E-42039E14A2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4" name="Picture 53">
                      <a:extLst>
                        <a:ext uri="{FF2B5EF4-FFF2-40B4-BE49-F238E27FC236}">
                          <a16:creationId xmlns:a16="http://schemas.microsoft.com/office/drawing/2014/main" id="{67BAACF5-F5ED-4AEE-BF7E-9429D42D80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55C6D81E-A3D8-4141-871C-45CD8A127D2E}"/>
                      </a:ext>
                    </a:extLst>
                  </p:cNvPr>
                  <p:cNvGrpSpPr/>
                  <p:nvPr/>
                </p:nvGrpSpPr>
                <p:grpSpPr>
                  <a:xfrm>
                    <a:off x="1020699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47" name="Picture 46">
                      <a:extLst>
                        <a:ext uri="{FF2B5EF4-FFF2-40B4-BE49-F238E27FC236}">
                          <a16:creationId xmlns:a16="http://schemas.microsoft.com/office/drawing/2014/main" id="{750C54B6-F433-40B3-8938-4A1F6E1776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8" name="Picture 47">
                      <a:extLst>
                        <a:ext uri="{FF2B5EF4-FFF2-40B4-BE49-F238E27FC236}">
                          <a16:creationId xmlns:a16="http://schemas.microsoft.com/office/drawing/2014/main" id="{0BB4F2C5-3E64-4D96-B1DE-5331415255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9" name="Picture 48">
                      <a:extLst>
                        <a:ext uri="{FF2B5EF4-FFF2-40B4-BE49-F238E27FC236}">
                          <a16:creationId xmlns:a16="http://schemas.microsoft.com/office/drawing/2014/main" id="{FD322102-C2D0-4FB8-95C2-2B73039B19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Picture 49">
                      <a:extLst>
                        <a:ext uri="{FF2B5EF4-FFF2-40B4-BE49-F238E27FC236}">
                          <a16:creationId xmlns:a16="http://schemas.microsoft.com/office/drawing/2014/main" id="{5E45B488-7DE0-4AF9-A621-86DDCBF908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8682DDFB-F8C5-465C-82D6-AC0CC84A6A3E}"/>
                      </a:ext>
                    </a:extLst>
                  </p:cNvPr>
                  <p:cNvGrpSpPr/>
                  <p:nvPr/>
                </p:nvGrpSpPr>
                <p:grpSpPr>
                  <a:xfrm>
                    <a:off x="1185509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43" name="Picture 42">
                      <a:extLst>
                        <a:ext uri="{FF2B5EF4-FFF2-40B4-BE49-F238E27FC236}">
                          <a16:creationId xmlns:a16="http://schemas.microsoft.com/office/drawing/2014/main" id="{B1269315-F8AE-435B-99CE-7F645084E7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4" name="Picture 43">
                      <a:extLst>
                        <a:ext uri="{FF2B5EF4-FFF2-40B4-BE49-F238E27FC236}">
                          <a16:creationId xmlns:a16="http://schemas.microsoft.com/office/drawing/2014/main" id="{95BEFE29-38F5-45D5-9708-D889455F3D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Picture 44">
                      <a:extLst>
                        <a:ext uri="{FF2B5EF4-FFF2-40B4-BE49-F238E27FC236}">
                          <a16:creationId xmlns:a16="http://schemas.microsoft.com/office/drawing/2014/main" id="{FCEB2C77-BE4B-42FD-8059-012563DAB4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6" name="Picture 45">
                      <a:extLst>
                        <a:ext uri="{FF2B5EF4-FFF2-40B4-BE49-F238E27FC236}">
                          <a16:creationId xmlns:a16="http://schemas.microsoft.com/office/drawing/2014/main" id="{CD315959-91DF-44AE-98DB-B6C2CDF1CB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63D30DD2-2CB5-4F47-8A65-329ADD93226D}"/>
                      </a:ext>
                    </a:extLst>
                  </p:cNvPr>
                  <p:cNvGrpSpPr/>
                  <p:nvPr/>
                </p:nvGrpSpPr>
                <p:grpSpPr>
                  <a:xfrm>
                    <a:off x="1352741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39" name="Picture 38">
                      <a:extLst>
                        <a:ext uri="{FF2B5EF4-FFF2-40B4-BE49-F238E27FC236}">
                          <a16:creationId xmlns:a16="http://schemas.microsoft.com/office/drawing/2014/main" id="{8FB454FA-D8E0-45F3-91F7-08BE3B9179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0" name="Picture 39">
                      <a:extLst>
                        <a:ext uri="{FF2B5EF4-FFF2-40B4-BE49-F238E27FC236}">
                          <a16:creationId xmlns:a16="http://schemas.microsoft.com/office/drawing/2014/main" id="{77190505-D07E-4A1C-B1F7-216604DC583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id="{0BCB53EA-B390-4A51-A56C-525C8925C8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Picture 41">
                      <a:extLst>
                        <a:ext uri="{FF2B5EF4-FFF2-40B4-BE49-F238E27FC236}">
                          <a16:creationId xmlns:a16="http://schemas.microsoft.com/office/drawing/2014/main" id="{E50848F6-EAFE-4954-91ED-BB10B3E6E13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F9C5705-2E34-4CD6-B8B3-0361A61C3405}"/>
                  </a:ext>
                </a:extLst>
              </p:cNvPr>
              <p:cNvGrpSpPr/>
              <p:nvPr/>
            </p:nvGrpSpPr>
            <p:grpSpPr>
              <a:xfrm>
                <a:off x="227981" y="565394"/>
                <a:ext cx="842289" cy="336080"/>
                <a:chOff x="227981" y="229314"/>
                <a:chExt cx="842289" cy="336080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3BA8E901-DB62-4163-852A-D266443F5EF6}"/>
                    </a:ext>
                  </a:extLst>
                </p:cNvPr>
                <p:cNvGrpSpPr/>
                <p:nvPr/>
              </p:nvGrpSpPr>
              <p:grpSpPr>
                <a:xfrm>
                  <a:off x="227981" y="229314"/>
                  <a:ext cx="842289" cy="168040"/>
                  <a:chOff x="691694" y="510668"/>
                  <a:chExt cx="842289" cy="168040"/>
                </a:xfrm>
              </p:grpSpPr>
              <p:grpSp>
                <p:nvGrpSpPr>
                  <p:cNvPr id="88" name="Group 87">
                    <a:extLst>
                      <a:ext uri="{FF2B5EF4-FFF2-40B4-BE49-F238E27FC236}">
                        <a16:creationId xmlns:a16="http://schemas.microsoft.com/office/drawing/2014/main" id="{E17DA8AC-C253-4AAE-BE5C-FD47EB5D3C18}"/>
                      </a:ext>
                    </a:extLst>
                  </p:cNvPr>
                  <p:cNvGrpSpPr/>
                  <p:nvPr/>
                </p:nvGrpSpPr>
                <p:grpSpPr>
                  <a:xfrm>
                    <a:off x="691694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109" name="Picture 108">
                      <a:extLst>
                        <a:ext uri="{FF2B5EF4-FFF2-40B4-BE49-F238E27FC236}">
                          <a16:creationId xmlns:a16="http://schemas.microsoft.com/office/drawing/2014/main" id="{52369D0C-FE2A-4F12-894B-A9B199A68A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0" name="Picture 109">
                      <a:extLst>
                        <a:ext uri="{FF2B5EF4-FFF2-40B4-BE49-F238E27FC236}">
                          <a16:creationId xmlns:a16="http://schemas.microsoft.com/office/drawing/2014/main" id="{52BB3D4D-3EF0-475B-A5C5-037EA757FF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1" name="Picture 110">
                      <a:extLst>
                        <a:ext uri="{FF2B5EF4-FFF2-40B4-BE49-F238E27FC236}">
                          <a16:creationId xmlns:a16="http://schemas.microsoft.com/office/drawing/2014/main" id="{336DF0DC-597C-42C9-B6ED-6005AF950B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2" name="Picture 111">
                      <a:extLst>
                        <a:ext uri="{FF2B5EF4-FFF2-40B4-BE49-F238E27FC236}">
                          <a16:creationId xmlns:a16="http://schemas.microsoft.com/office/drawing/2014/main" id="{E25DDBCD-ED52-49AB-9AA6-A4B0EEB381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494D07A0-A377-4B13-86BE-8416B37B24B4}"/>
                      </a:ext>
                    </a:extLst>
                  </p:cNvPr>
                  <p:cNvGrpSpPr/>
                  <p:nvPr/>
                </p:nvGrpSpPr>
                <p:grpSpPr>
                  <a:xfrm>
                    <a:off x="857014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105" name="Picture 104">
                      <a:extLst>
                        <a:ext uri="{FF2B5EF4-FFF2-40B4-BE49-F238E27FC236}">
                          <a16:creationId xmlns:a16="http://schemas.microsoft.com/office/drawing/2014/main" id="{40520353-F1B4-4DBA-8926-A338EDED8A4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6" name="Picture 105">
                      <a:extLst>
                        <a:ext uri="{FF2B5EF4-FFF2-40B4-BE49-F238E27FC236}">
                          <a16:creationId xmlns:a16="http://schemas.microsoft.com/office/drawing/2014/main" id="{ED17525D-B1BE-45E5-A48D-993D1BAEA9F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7" name="Picture 106">
                      <a:extLst>
                        <a:ext uri="{FF2B5EF4-FFF2-40B4-BE49-F238E27FC236}">
                          <a16:creationId xmlns:a16="http://schemas.microsoft.com/office/drawing/2014/main" id="{1289AA33-76D4-4ABA-8C56-D562DA7B63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8" name="Picture 107">
                      <a:extLst>
                        <a:ext uri="{FF2B5EF4-FFF2-40B4-BE49-F238E27FC236}">
                          <a16:creationId xmlns:a16="http://schemas.microsoft.com/office/drawing/2014/main" id="{CB2014BE-FB37-42F3-A95D-7E94611C93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10E62332-B51B-4274-9B46-8897BEB82F14}"/>
                      </a:ext>
                    </a:extLst>
                  </p:cNvPr>
                  <p:cNvGrpSpPr/>
                  <p:nvPr/>
                </p:nvGrpSpPr>
                <p:grpSpPr>
                  <a:xfrm>
                    <a:off x="1020699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101" name="Picture 100">
                      <a:extLst>
                        <a:ext uri="{FF2B5EF4-FFF2-40B4-BE49-F238E27FC236}">
                          <a16:creationId xmlns:a16="http://schemas.microsoft.com/office/drawing/2014/main" id="{C3B3BAD2-B751-42FC-AB15-4BBC747FD1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2" name="Picture 101">
                      <a:extLst>
                        <a:ext uri="{FF2B5EF4-FFF2-40B4-BE49-F238E27FC236}">
                          <a16:creationId xmlns:a16="http://schemas.microsoft.com/office/drawing/2014/main" id="{A78CF239-A701-4304-8078-CA1B533B40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3" name="Picture 102">
                      <a:extLst>
                        <a:ext uri="{FF2B5EF4-FFF2-40B4-BE49-F238E27FC236}">
                          <a16:creationId xmlns:a16="http://schemas.microsoft.com/office/drawing/2014/main" id="{A89B91DF-E3EA-4561-AB11-5E7E8E485BC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4" name="Picture 103">
                      <a:extLst>
                        <a:ext uri="{FF2B5EF4-FFF2-40B4-BE49-F238E27FC236}">
                          <a16:creationId xmlns:a16="http://schemas.microsoft.com/office/drawing/2014/main" id="{5A99ED5D-0B7A-4653-AD04-3442A4AE6C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FC0473BA-995F-4627-A4EC-8EFC0DAEA939}"/>
                      </a:ext>
                    </a:extLst>
                  </p:cNvPr>
                  <p:cNvGrpSpPr/>
                  <p:nvPr/>
                </p:nvGrpSpPr>
                <p:grpSpPr>
                  <a:xfrm>
                    <a:off x="1185509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97" name="Picture 96">
                      <a:extLst>
                        <a:ext uri="{FF2B5EF4-FFF2-40B4-BE49-F238E27FC236}">
                          <a16:creationId xmlns:a16="http://schemas.microsoft.com/office/drawing/2014/main" id="{E4DDA51D-CFFA-436A-9E71-2242A6BF4F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8" name="Picture 97">
                      <a:extLst>
                        <a:ext uri="{FF2B5EF4-FFF2-40B4-BE49-F238E27FC236}">
                          <a16:creationId xmlns:a16="http://schemas.microsoft.com/office/drawing/2014/main" id="{248DE6BD-14BC-4D89-955B-6E10674683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9" name="Picture 98">
                      <a:extLst>
                        <a:ext uri="{FF2B5EF4-FFF2-40B4-BE49-F238E27FC236}">
                          <a16:creationId xmlns:a16="http://schemas.microsoft.com/office/drawing/2014/main" id="{2A13AD22-CAB0-43B7-BA93-582EB9F890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0" name="Picture 99">
                      <a:extLst>
                        <a:ext uri="{FF2B5EF4-FFF2-40B4-BE49-F238E27FC236}">
                          <a16:creationId xmlns:a16="http://schemas.microsoft.com/office/drawing/2014/main" id="{20295747-95CE-46B7-98F5-67073D64E7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C6BB6930-952B-4D84-979F-26A3294B7A06}"/>
                      </a:ext>
                    </a:extLst>
                  </p:cNvPr>
                  <p:cNvGrpSpPr/>
                  <p:nvPr/>
                </p:nvGrpSpPr>
                <p:grpSpPr>
                  <a:xfrm>
                    <a:off x="1352741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93" name="Picture 92">
                      <a:extLst>
                        <a:ext uri="{FF2B5EF4-FFF2-40B4-BE49-F238E27FC236}">
                          <a16:creationId xmlns:a16="http://schemas.microsoft.com/office/drawing/2014/main" id="{8E5E434D-6020-4BC5-8CC3-ED87B4E7E7C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4" name="Picture 93">
                      <a:extLst>
                        <a:ext uri="{FF2B5EF4-FFF2-40B4-BE49-F238E27FC236}">
                          <a16:creationId xmlns:a16="http://schemas.microsoft.com/office/drawing/2014/main" id="{EC80D29A-5330-496B-9A67-ED8E9B01BD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5" name="Picture 94">
                      <a:extLst>
                        <a:ext uri="{FF2B5EF4-FFF2-40B4-BE49-F238E27FC236}">
                          <a16:creationId xmlns:a16="http://schemas.microsoft.com/office/drawing/2014/main" id="{AD1F59FF-77D2-4B4A-B8EA-F39B25CC00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6" name="Picture 95">
                      <a:extLst>
                        <a:ext uri="{FF2B5EF4-FFF2-40B4-BE49-F238E27FC236}">
                          <a16:creationId xmlns:a16="http://schemas.microsoft.com/office/drawing/2014/main" id="{C49576D2-33F7-4DF6-8C23-9D5E4F3C1F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FF4C7E44-F707-4A9B-A021-E425824F55B9}"/>
                    </a:ext>
                  </a:extLst>
                </p:cNvPr>
                <p:cNvGrpSpPr/>
                <p:nvPr/>
              </p:nvGrpSpPr>
              <p:grpSpPr>
                <a:xfrm>
                  <a:off x="227981" y="397354"/>
                  <a:ext cx="842289" cy="168040"/>
                  <a:chOff x="691694" y="510668"/>
                  <a:chExt cx="842289" cy="168040"/>
                </a:xfrm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1C5868A9-B0B4-4854-9EFB-06029D4594CA}"/>
                      </a:ext>
                    </a:extLst>
                  </p:cNvPr>
                  <p:cNvGrpSpPr/>
                  <p:nvPr/>
                </p:nvGrpSpPr>
                <p:grpSpPr>
                  <a:xfrm>
                    <a:off x="691694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84" name="Picture 83">
                      <a:extLst>
                        <a:ext uri="{FF2B5EF4-FFF2-40B4-BE49-F238E27FC236}">
                          <a16:creationId xmlns:a16="http://schemas.microsoft.com/office/drawing/2014/main" id="{6418D423-2988-4B4C-9AED-9C31418EA7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5" name="Picture 84">
                      <a:extLst>
                        <a:ext uri="{FF2B5EF4-FFF2-40B4-BE49-F238E27FC236}">
                          <a16:creationId xmlns:a16="http://schemas.microsoft.com/office/drawing/2014/main" id="{0E14F587-8577-464A-9D7A-6528EEEBC2B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6" name="Picture 85">
                      <a:extLst>
                        <a:ext uri="{FF2B5EF4-FFF2-40B4-BE49-F238E27FC236}">
                          <a16:creationId xmlns:a16="http://schemas.microsoft.com/office/drawing/2014/main" id="{6E52F6B0-6469-4551-8986-C52D43CB21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60255C88-45B7-4375-AD8B-A1D3ED7ACF3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149DD8A6-AF4D-4874-BF81-5DCF5EB84331}"/>
                      </a:ext>
                    </a:extLst>
                  </p:cNvPr>
                  <p:cNvGrpSpPr/>
                  <p:nvPr/>
                </p:nvGrpSpPr>
                <p:grpSpPr>
                  <a:xfrm>
                    <a:off x="857014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80" name="Picture 79">
                      <a:extLst>
                        <a:ext uri="{FF2B5EF4-FFF2-40B4-BE49-F238E27FC236}">
                          <a16:creationId xmlns:a16="http://schemas.microsoft.com/office/drawing/2014/main" id="{52FAC611-8936-4136-95BD-3C76A0924D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1" name="Picture 80">
                      <a:extLst>
                        <a:ext uri="{FF2B5EF4-FFF2-40B4-BE49-F238E27FC236}">
                          <a16:creationId xmlns:a16="http://schemas.microsoft.com/office/drawing/2014/main" id="{C571B862-425D-4BFE-A577-A31FD35278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2" name="Picture 81">
                      <a:extLst>
                        <a:ext uri="{FF2B5EF4-FFF2-40B4-BE49-F238E27FC236}">
                          <a16:creationId xmlns:a16="http://schemas.microsoft.com/office/drawing/2014/main" id="{896B9AE9-4B9B-44DA-93D9-0221A0A1D0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3" name="Picture 82">
                      <a:extLst>
                        <a:ext uri="{FF2B5EF4-FFF2-40B4-BE49-F238E27FC236}">
                          <a16:creationId xmlns:a16="http://schemas.microsoft.com/office/drawing/2014/main" id="{FE330A3B-5C98-4112-8964-6D86DCA3B4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6226C6A7-5194-4356-B8CA-CB2B39D807DD}"/>
                      </a:ext>
                    </a:extLst>
                  </p:cNvPr>
                  <p:cNvGrpSpPr/>
                  <p:nvPr/>
                </p:nvGrpSpPr>
                <p:grpSpPr>
                  <a:xfrm>
                    <a:off x="1020699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76" name="Picture 75">
                      <a:extLst>
                        <a:ext uri="{FF2B5EF4-FFF2-40B4-BE49-F238E27FC236}">
                          <a16:creationId xmlns:a16="http://schemas.microsoft.com/office/drawing/2014/main" id="{10B834C7-DB77-4C31-89A6-E4273B5E945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Picture 76">
                      <a:extLst>
                        <a:ext uri="{FF2B5EF4-FFF2-40B4-BE49-F238E27FC236}">
                          <a16:creationId xmlns:a16="http://schemas.microsoft.com/office/drawing/2014/main" id="{5E22E293-1F65-4C30-B548-71E07B0088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8" name="Picture 77">
                      <a:extLst>
                        <a:ext uri="{FF2B5EF4-FFF2-40B4-BE49-F238E27FC236}">
                          <a16:creationId xmlns:a16="http://schemas.microsoft.com/office/drawing/2014/main" id="{C7148B72-87F9-444A-9C6E-666FDF6D7E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9" name="Picture 78">
                      <a:extLst>
                        <a:ext uri="{FF2B5EF4-FFF2-40B4-BE49-F238E27FC236}">
                          <a16:creationId xmlns:a16="http://schemas.microsoft.com/office/drawing/2014/main" id="{4CC1C40F-55D7-4818-A2E7-5ABBB462118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21AB901E-3BAD-4A54-90EB-0C9F8E250EC7}"/>
                      </a:ext>
                    </a:extLst>
                  </p:cNvPr>
                  <p:cNvGrpSpPr/>
                  <p:nvPr/>
                </p:nvGrpSpPr>
                <p:grpSpPr>
                  <a:xfrm>
                    <a:off x="1185509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72" name="Picture 71">
                      <a:extLst>
                        <a:ext uri="{FF2B5EF4-FFF2-40B4-BE49-F238E27FC236}">
                          <a16:creationId xmlns:a16="http://schemas.microsoft.com/office/drawing/2014/main" id="{8BC78663-13FB-4137-A874-F5800B87C7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3" name="Picture 72">
                      <a:extLst>
                        <a:ext uri="{FF2B5EF4-FFF2-40B4-BE49-F238E27FC236}">
                          <a16:creationId xmlns:a16="http://schemas.microsoft.com/office/drawing/2014/main" id="{C308502E-1CCD-4F5F-87CD-35CC194BB39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4" name="Picture 73">
                      <a:extLst>
                        <a:ext uri="{FF2B5EF4-FFF2-40B4-BE49-F238E27FC236}">
                          <a16:creationId xmlns:a16="http://schemas.microsoft.com/office/drawing/2014/main" id="{88380B9D-B00E-427F-BFAB-7C282DDC1E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5" name="Picture 74">
                      <a:extLst>
                        <a:ext uri="{FF2B5EF4-FFF2-40B4-BE49-F238E27FC236}">
                          <a16:creationId xmlns:a16="http://schemas.microsoft.com/office/drawing/2014/main" id="{62C9B0C1-8DEE-41AD-9A80-D978080FF90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346B41AC-192B-4327-A4D8-D8EA062A6898}"/>
                      </a:ext>
                    </a:extLst>
                  </p:cNvPr>
                  <p:cNvGrpSpPr/>
                  <p:nvPr/>
                </p:nvGrpSpPr>
                <p:grpSpPr>
                  <a:xfrm>
                    <a:off x="1352741" y="510668"/>
                    <a:ext cx="181242" cy="168040"/>
                    <a:chOff x="1149984" y="568958"/>
                    <a:chExt cx="925565" cy="725806"/>
                  </a:xfrm>
                </p:grpSpPr>
                <p:pic>
                  <p:nvPicPr>
                    <p:cNvPr id="68" name="Picture 67">
                      <a:extLst>
                        <a:ext uri="{FF2B5EF4-FFF2-40B4-BE49-F238E27FC236}">
                          <a16:creationId xmlns:a16="http://schemas.microsoft.com/office/drawing/2014/main" id="{B69C8820-A7EE-4069-A039-DAC87580954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149984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9" name="Picture 68">
                      <a:extLst>
                        <a:ext uri="{FF2B5EF4-FFF2-40B4-BE49-F238E27FC236}">
                          <a16:creationId xmlns:a16="http://schemas.microsoft.com/office/drawing/2014/main" id="{732E49A3-ADE1-4D66-972B-7D593BA4FC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98019" y="568959"/>
                      <a:ext cx="557947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0" name="Picture 69">
                      <a:extLst>
                        <a:ext uri="{FF2B5EF4-FFF2-40B4-BE49-F238E27FC236}">
                          <a16:creationId xmlns:a16="http://schemas.microsoft.com/office/drawing/2014/main" id="{7D8C3C0E-36CC-434F-AD1B-5BCE4FAF06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538749" y="568959"/>
                      <a:ext cx="388765" cy="7258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1" name="Picture 70">
                      <a:extLst>
                        <a:ext uri="{FF2B5EF4-FFF2-40B4-BE49-F238E27FC236}">
                          <a16:creationId xmlns:a16="http://schemas.microsoft.com/office/drawing/2014/main" id="{CEAB66AF-8343-43D7-BCDB-84D8085603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686784" y="568958"/>
                      <a:ext cx="388765" cy="725805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9E13AB6-0B76-4622-82E9-93C444535CB1}"/>
                </a:ext>
              </a:extLst>
            </p:cNvPr>
            <p:cNvGrpSpPr/>
            <p:nvPr/>
          </p:nvGrpSpPr>
          <p:grpSpPr>
            <a:xfrm>
              <a:off x="297558" y="1479337"/>
              <a:ext cx="500459" cy="356915"/>
              <a:chOff x="366225" y="1029414"/>
              <a:chExt cx="615950" cy="439279"/>
            </a:xfrm>
          </p:grpSpPr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06FD7654-4698-4FA2-BAE7-54ECFAADF9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225" y="1029414"/>
                <a:ext cx="615950" cy="239415"/>
              </a:xfrm>
              <a:prstGeom prst="rect">
                <a:avLst/>
              </a:prstGeom>
            </p:spPr>
          </p:pic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0CEA56F-C4C4-4A09-AE52-D1F3F7EDDC48}"/>
                  </a:ext>
                </a:extLst>
              </p:cNvPr>
              <p:cNvSpPr txBox="1"/>
              <p:nvPr/>
            </p:nvSpPr>
            <p:spPr>
              <a:xfrm>
                <a:off x="380235" y="1193509"/>
                <a:ext cx="584920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GPFS</a:t>
                </a:r>
                <a:endParaRPr lang="en-GB" sz="853" dirty="0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CE7FB4B-1883-4769-AEF1-904346B37E84}"/>
                </a:ext>
              </a:extLst>
            </p:cNvPr>
            <p:cNvGrpSpPr/>
            <p:nvPr/>
          </p:nvGrpSpPr>
          <p:grpSpPr>
            <a:xfrm>
              <a:off x="301154" y="1896014"/>
              <a:ext cx="500459" cy="392630"/>
              <a:chOff x="370651" y="1542247"/>
              <a:chExt cx="615950" cy="483236"/>
            </a:xfrm>
          </p:grpSpPr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4CE1B550-DAB4-4F5D-8355-BEB777894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651" y="1542247"/>
                <a:ext cx="615950" cy="239415"/>
              </a:xfrm>
              <a:prstGeom prst="rect">
                <a:avLst/>
              </a:prstGeom>
            </p:spPr>
          </p:pic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FA3C03C-6E27-4D9F-91E2-2B728640D74D}"/>
                  </a:ext>
                </a:extLst>
              </p:cNvPr>
              <p:cNvSpPr txBox="1"/>
              <p:nvPr/>
            </p:nvSpPr>
            <p:spPr>
              <a:xfrm>
                <a:off x="371398" y="1750299"/>
                <a:ext cx="593757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lustre</a:t>
                </a:r>
                <a:endParaRPr lang="en-GB" sz="853" dirty="0"/>
              </a:p>
            </p:txBody>
          </p:sp>
        </p:grpSp>
        <p:sp>
          <p:nvSpPr>
            <p:cNvPr id="132" name="Cylinder 131">
              <a:extLst>
                <a:ext uri="{FF2B5EF4-FFF2-40B4-BE49-F238E27FC236}">
                  <a16:creationId xmlns:a16="http://schemas.microsoft.com/office/drawing/2014/main" id="{DA6EAF24-0BA6-4C83-97B8-1CF19E7B4730}"/>
                </a:ext>
              </a:extLst>
            </p:cNvPr>
            <p:cNvSpPr/>
            <p:nvPr/>
          </p:nvSpPr>
          <p:spPr>
            <a:xfrm>
              <a:off x="7734992" y="3224836"/>
              <a:ext cx="436297" cy="40508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731" dirty="0"/>
                <a:t>GPFS</a:t>
              </a:r>
              <a:endParaRPr lang="en-GB" sz="731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A53D4B7-AC6E-430B-8A4F-B71D3D5F6F5A}"/>
                </a:ext>
              </a:extLst>
            </p:cNvPr>
            <p:cNvSpPr/>
            <p:nvPr/>
          </p:nvSpPr>
          <p:spPr>
            <a:xfrm>
              <a:off x="5470769" y="4226183"/>
              <a:ext cx="727472" cy="1365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53" dirty="0"/>
                <a:t>Vicinity</a:t>
              </a:r>
              <a:endParaRPr lang="en-GB" sz="853" dirty="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5AD11F28-ED9C-4066-B8FA-E0AC4166AEA4}"/>
                </a:ext>
              </a:extLst>
            </p:cNvPr>
            <p:cNvSpPr/>
            <p:nvPr/>
          </p:nvSpPr>
          <p:spPr>
            <a:xfrm>
              <a:off x="3196416" y="1503962"/>
              <a:ext cx="727472" cy="1365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53" dirty="0"/>
                <a:t>PL2000AD</a:t>
              </a:r>
              <a:endParaRPr lang="en-GB" sz="853" dirty="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6EA5F799-CF36-44F8-90B8-C5D1D1290973}"/>
                </a:ext>
              </a:extLst>
            </p:cNvPr>
            <p:cNvSpPr/>
            <p:nvPr/>
          </p:nvSpPr>
          <p:spPr>
            <a:xfrm>
              <a:off x="3143272" y="2921654"/>
              <a:ext cx="727472" cy="1365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53" dirty="0"/>
                <a:t>PL2000AD</a:t>
              </a:r>
              <a:endParaRPr lang="en-GB" sz="853" dirty="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C33287B-8206-4925-BA59-CDFBCC1E1D8D}"/>
                </a:ext>
              </a:extLst>
            </p:cNvPr>
            <p:cNvSpPr/>
            <p:nvPr/>
          </p:nvSpPr>
          <p:spPr>
            <a:xfrm>
              <a:off x="2890513" y="3645859"/>
              <a:ext cx="727472" cy="1365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853" dirty="0"/>
                <a:t>Vicinity</a:t>
              </a:r>
              <a:endParaRPr lang="en-GB" sz="853" dirty="0"/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3F68904E-31BD-485D-A90A-EF78352A6B20}"/>
                </a:ext>
              </a:extLst>
            </p:cNvPr>
            <p:cNvGrpSpPr/>
            <p:nvPr/>
          </p:nvGrpSpPr>
          <p:grpSpPr>
            <a:xfrm>
              <a:off x="2267090" y="4026804"/>
              <a:ext cx="673754" cy="608739"/>
              <a:chOff x="3619499" y="3238500"/>
              <a:chExt cx="829236" cy="749217"/>
            </a:xfrm>
          </p:grpSpPr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85B7D7B6-D25C-428F-ADD8-86965B2D9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19500" y="3238500"/>
                <a:ext cx="829235" cy="542925"/>
              </a:xfrm>
              <a:prstGeom prst="rect">
                <a:avLst/>
              </a:prstGeom>
            </p:spPr>
          </p:pic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3899670A-1ABE-43F4-8A14-E2D4C3D75BAC}"/>
                  </a:ext>
                </a:extLst>
              </p:cNvPr>
              <p:cNvSpPr txBox="1"/>
              <p:nvPr/>
            </p:nvSpPr>
            <p:spPr>
              <a:xfrm>
                <a:off x="3619499" y="3712533"/>
                <a:ext cx="829235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Tape</a:t>
                </a:r>
                <a:endParaRPr lang="en-GB" sz="853" dirty="0"/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560FE655-E1F8-4E51-904D-28595495F85D}"/>
                </a:ext>
              </a:extLst>
            </p:cNvPr>
            <p:cNvGrpSpPr/>
            <p:nvPr/>
          </p:nvGrpSpPr>
          <p:grpSpPr>
            <a:xfrm>
              <a:off x="235568" y="2676909"/>
              <a:ext cx="575271" cy="417220"/>
              <a:chOff x="1673223" y="2646802"/>
              <a:chExt cx="708026" cy="513502"/>
            </a:xfrm>
          </p:grpSpPr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80FA16ED-1AF6-438A-9DE0-5A28491641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3224" y="2646802"/>
                <a:ext cx="708025" cy="153548"/>
              </a:xfrm>
              <a:prstGeom prst="rect">
                <a:avLst/>
              </a:prstGeom>
            </p:spPr>
          </p:pic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78E1F7C-1FB8-4CD9-8B4F-5E58FC0DCB93}"/>
                  </a:ext>
                </a:extLst>
              </p:cNvPr>
              <p:cNvSpPr txBox="1"/>
              <p:nvPr/>
            </p:nvSpPr>
            <p:spPr>
              <a:xfrm>
                <a:off x="1673223" y="2723576"/>
                <a:ext cx="708025" cy="436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Db </a:t>
                </a:r>
              </a:p>
              <a:p>
                <a:pPr algn="ctr"/>
                <a:r>
                  <a:rPr lang="en-SG" sz="853" dirty="0"/>
                  <a:t>x7</a:t>
                </a:r>
                <a:endParaRPr lang="en-GB" sz="853" dirty="0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607C9D5E-2843-4509-BE26-C1374797A5A5}"/>
                </a:ext>
              </a:extLst>
            </p:cNvPr>
            <p:cNvGrpSpPr/>
            <p:nvPr/>
          </p:nvGrpSpPr>
          <p:grpSpPr>
            <a:xfrm>
              <a:off x="138696" y="3242490"/>
              <a:ext cx="763587" cy="416277"/>
              <a:chOff x="1557335" y="3352226"/>
              <a:chExt cx="939799" cy="512340"/>
            </a:xfrm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8030C70A-6654-4378-B6AF-DDD5A14A0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3225" y="3352226"/>
                <a:ext cx="708025" cy="153548"/>
              </a:xfrm>
              <a:prstGeom prst="rect">
                <a:avLst/>
              </a:prstGeom>
            </p:spPr>
          </p:pic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8D4DA34-133C-4051-9B55-2125BE064962}"/>
                  </a:ext>
                </a:extLst>
              </p:cNvPr>
              <p:cNvSpPr txBox="1"/>
              <p:nvPr/>
            </p:nvSpPr>
            <p:spPr>
              <a:xfrm>
                <a:off x="1557335" y="3427839"/>
                <a:ext cx="939799" cy="436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Data mover</a:t>
                </a:r>
              </a:p>
              <a:p>
                <a:pPr algn="ctr"/>
                <a:r>
                  <a:rPr lang="en-SG" sz="853" dirty="0"/>
                  <a:t>x4</a:t>
                </a:r>
                <a:endParaRPr lang="en-GB" sz="853" dirty="0"/>
              </a:p>
            </p:txBody>
          </p:sp>
        </p:grpSp>
        <p:sp>
          <p:nvSpPr>
            <p:cNvPr id="144" name="Cylinder 143">
              <a:extLst>
                <a:ext uri="{FF2B5EF4-FFF2-40B4-BE49-F238E27FC236}">
                  <a16:creationId xmlns:a16="http://schemas.microsoft.com/office/drawing/2014/main" id="{624B34A2-9A95-48BC-A035-3576096F6E49}"/>
                </a:ext>
              </a:extLst>
            </p:cNvPr>
            <p:cNvSpPr/>
            <p:nvPr/>
          </p:nvSpPr>
          <p:spPr>
            <a:xfrm>
              <a:off x="8927820" y="3215960"/>
              <a:ext cx="420489" cy="40508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731" dirty="0"/>
                <a:t>Lustre</a:t>
              </a:r>
              <a:endParaRPr lang="en-GB" sz="731" dirty="0"/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E1BB9CF2-DDC1-455A-B994-6B891E989071}"/>
                </a:ext>
              </a:extLst>
            </p:cNvPr>
            <p:cNvGrpSpPr/>
            <p:nvPr/>
          </p:nvGrpSpPr>
          <p:grpSpPr>
            <a:xfrm>
              <a:off x="6424694" y="4826254"/>
              <a:ext cx="719733" cy="433407"/>
              <a:chOff x="5311775" y="2473764"/>
              <a:chExt cx="885825" cy="533424"/>
            </a:xfrm>
          </p:grpSpPr>
          <p:pic>
            <p:nvPicPr>
              <p:cNvPr id="146" name="Picture 145">
                <a:extLst>
                  <a:ext uri="{FF2B5EF4-FFF2-40B4-BE49-F238E27FC236}">
                    <a16:creationId xmlns:a16="http://schemas.microsoft.com/office/drawing/2014/main" id="{1EF3EB65-A211-4B31-8C03-7DACBA780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11775" y="2473764"/>
                <a:ext cx="885825" cy="333375"/>
              </a:xfrm>
              <a:prstGeom prst="rect">
                <a:avLst/>
              </a:prstGeom>
            </p:spPr>
          </p:pic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85C3263E-1CAD-41A3-98BC-ECE3E10E4BAF}"/>
                  </a:ext>
                </a:extLst>
              </p:cNvPr>
              <p:cNvSpPr txBox="1"/>
              <p:nvPr/>
            </p:nvSpPr>
            <p:spPr>
              <a:xfrm>
                <a:off x="5311775" y="2732004"/>
                <a:ext cx="850899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ZWS</a:t>
                </a:r>
                <a:endParaRPr lang="en-GB" sz="853" dirty="0"/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04C919FA-AB80-4814-9C55-6C95C13517FC}"/>
                </a:ext>
              </a:extLst>
            </p:cNvPr>
            <p:cNvGrpSpPr/>
            <p:nvPr/>
          </p:nvGrpSpPr>
          <p:grpSpPr>
            <a:xfrm>
              <a:off x="1036120" y="1064479"/>
              <a:ext cx="766412" cy="297815"/>
              <a:chOff x="1440610" y="679312"/>
              <a:chExt cx="943276" cy="366542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B5E6715F-4A71-41CB-A5EC-CA1957AB7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0610" y="679312"/>
                <a:ext cx="939800" cy="122129"/>
              </a:xfrm>
              <a:prstGeom prst="rect">
                <a:avLst/>
              </a:prstGeom>
            </p:spPr>
          </p:pic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F19D888-3CB2-4543-AAF3-E907F580F0A2}"/>
                  </a:ext>
                </a:extLst>
              </p:cNvPr>
              <p:cNvSpPr txBox="1"/>
              <p:nvPr/>
            </p:nvSpPr>
            <p:spPr>
              <a:xfrm>
                <a:off x="1444087" y="770670"/>
                <a:ext cx="939799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Mellanox</a:t>
                </a:r>
                <a:endParaRPr lang="en-GB" sz="853" dirty="0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87D84FCC-7704-464E-AE3D-3E209396B930}"/>
                </a:ext>
              </a:extLst>
            </p:cNvPr>
            <p:cNvGrpSpPr/>
            <p:nvPr/>
          </p:nvGrpSpPr>
          <p:grpSpPr>
            <a:xfrm>
              <a:off x="1036120" y="1943065"/>
              <a:ext cx="766412" cy="303855"/>
              <a:chOff x="1440610" y="671878"/>
              <a:chExt cx="943276" cy="373975"/>
            </a:xfrm>
          </p:grpSpPr>
          <p:pic>
            <p:nvPicPr>
              <p:cNvPr id="152" name="Picture 151">
                <a:extLst>
                  <a:ext uri="{FF2B5EF4-FFF2-40B4-BE49-F238E27FC236}">
                    <a16:creationId xmlns:a16="http://schemas.microsoft.com/office/drawing/2014/main" id="{92F94780-1F80-4FA8-89B4-3A470E9F77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0610" y="671878"/>
                <a:ext cx="939800" cy="122129"/>
              </a:xfrm>
              <a:prstGeom prst="rect">
                <a:avLst/>
              </a:prstGeom>
            </p:spPr>
          </p:pic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0B46E76-E0BF-4881-9DD5-519FDBEB0EB2}"/>
                  </a:ext>
                </a:extLst>
              </p:cNvPr>
              <p:cNvSpPr txBox="1"/>
              <p:nvPr/>
            </p:nvSpPr>
            <p:spPr>
              <a:xfrm>
                <a:off x="1444087" y="770669"/>
                <a:ext cx="939799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Mellanox</a:t>
                </a:r>
                <a:endParaRPr lang="en-GB" sz="853" dirty="0"/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4101A413-2580-4812-9071-A8F319A2C11F}"/>
                </a:ext>
              </a:extLst>
            </p:cNvPr>
            <p:cNvGrpSpPr/>
            <p:nvPr/>
          </p:nvGrpSpPr>
          <p:grpSpPr>
            <a:xfrm>
              <a:off x="2201534" y="1522613"/>
              <a:ext cx="766412" cy="297815"/>
              <a:chOff x="1440610" y="679312"/>
              <a:chExt cx="943276" cy="366542"/>
            </a:xfrm>
          </p:grpSpPr>
          <p:pic>
            <p:nvPicPr>
              <p:cNvPr id="155" name="Picture 154">
                <a:extLst>
                  <a:ext uri="{FF2B5EF4-FFF2-40B4-BE49-F238E27FC236}">
                    <a16:creationId xmlns:a16="http://schemas.microsoft.com/office/drawing/2014/main" id="{0BBF5652-98DC-4CCA-9B13-CCBDA8030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0610" y="679312"/>
                <a:ext cx="939800" cy="122129"/>
              </a:xfrm>
              <a:prstGeom prst="rect">
                <a:avLst/>
              </a:prstGeom>
            </p:spPr>
          </p:pic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B061FCC8-648D-4182-9B48-FC526E52F6D4}"/>
                  </a:ext>
                </a:extLst>
              </p:cNvPr>
              <p:cNvSpPr txBox="1"/>
              <p:nvPr/>
            </p:nvSpPr>
            <p:spPr>
              <a:xfrm>
                <a:off x="1444087" y="770670"/>
                <a:ext cx="939799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Mellanox</a:t>
                </a:r>
                <a:endParaRPr lang="en-GB" sz="853" dirty="0"/>
              </a:p>
            </p:txBody>
          </p:sp>
        </p:grpSp>
        <p:cxnSp>
          <p:nvCxnSpPr>
            <p:cNvPr id="158" name="Connector: Elbow 157">
              <a:extLst>
                <a:ext uri="{FF2B5EF4-FFF2-40B4-BE49-F238E27FC236}">
                  <a16:creationId xmlns:a16="http://schemas.microsoft.com/office/drawing/2014/main" id="{1B01D9FF-0187-4186-A8CD-4A2DF56F9662}"/>
                </a:ext>
              </a:extLst>
            </p:cNvPr>
            <p:cNvCxnSpPr>
              <a:stCxn id="31" idx="3"/>
              <a:endCxn id="131" idx="1"/>
            </p:cNvCxnSpPr>
            <p:nvPr/>
          </p:nvCxnSpPr>
          <p:spPr>
            <a:xfrm>
              <a:off x="869595" y="897522"/>
              <a:ext cx="166526" cy="21657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ctor: Elbow 159">
              <a:extLst>
                <a:ext uri="{FF2B5EF4-FFF2-40B4-BE49-F238E27FC236}">
                  <a16:creationId xmlns:a16="http://schemas.microsoft.com/office/drawing/2014/main" id="{63CBBDDC-3839-413F-975A-52EECFB1791C}"/>
                </a:ext>
              </a:extLst>
            </p:cNvPr>
            <p:cNvCxnSpPr>
              <a:cxnSpLocks/>
              <a:stCxn id="42" idx="3"/>
              <a:endCxn id="131" idx="1"/>
            </p:cNvCxnSpPr>
            <p:nvPr/>
          </p:nvCxnSpPr>
          <p:spPr>
            <a:xfrm>
              <a:off x="869595" y="1034054"/>
              <a:ext cx="166526" cy="80042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or: Elbow 161">
              <a:extLst>
                <a:ext uri="{FF2B5EF4-FFF2-40B4-BE49-F238E27FC236}">
                  <a16:creationId xmlns:a16="http://schemas.microsoft.com/office/drawing/2014/main" id="{083B71F9-A210-42E9-8D5A-AB50FC119809}"/>
                </a:ext>
              </a:extLst>
            </p:cNvPr>
            <p:cNvCxnSpPr>
              <a:cxnSpLocks/>
              <a:stCxn id="96" idx="3"/>
              <a:endCxn id="131" idx="1"/>
            </p:cNvCxnSpPr>
            <p:nvPr/>
          </p:nvCxnSpPr>
          <p:spPr>
            <a:xfrm flipV="1">
              <a:off x="869595" y="1114096"/>
              <a:ext cx="166526" cy="56491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or: Elbow 166">
              <a:extLst>
                <a:ext uri="{FF2B5EF4-FFF2-40B4-BE49-F238E27FC236}">
                  <a16:creationId xmlns:a16="http://schemas.microsoft.com/office/drawing/2014/main" id="{34F5CB7F-3B57-4DA3-929B-646DF1A080DA}"/>
                </a:ext>
              </a:extLst>
            </p:cNvPr>
            <p:cNvCxnSpPr>
              <a:stCxn id="71" idx="3"/>
              <a:endCxn id="131" idx="1"/>
            </p:cNvCxnSpPr>
            <p:nvPr/>
          </p:nvCxnSpPr>
          <p:spPr>
            <a:xfrm flipV="1">
              <a:off x="869595" y="1114096"/>
              <a:ext cx="166526" cy="193023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E924F7E-BD63-453B-A0B7-C98E785E9699}"/>
                </a:ext>
              </a:extLst>
            </p:cNvPr>
            <p:cNvGrpSpPr/>
            <p:nvPr/>
          </p:nvGrpSpPr>
          <p:grpSpPr>
            <a:xfrm>
              <a:off x="1036120" y="1525808"/>
              <a:ext cx="766412" cy="297815"/>
              <a:chOff x="1440610" y="679312"/>
              <a:chExt cx="943276" cy="366542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A55D4E6E-1C61-420F-A152-A7517410B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0610" y="679312"/>
                <a:ext cx="939800" cy="122129"/>
              </a:xfrm>
              <a:prstGeom prst="rect">
                <a:avLst/>
              </a:prstGeom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23F0E6BC-2373-43F7-AB27-4B942329FC7F}"/>
                  </a:ext>
                </a:extLst>
              </p:cNvPr>
              <p:cNvSpPr txBox="1"/>
              <p:nvPr/>
            </p:nvSpPr>
            <p:spPr>
              <a:xfrm>
                <a:off x="1444087" y="770670"/>
                <a:ext cx="939799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Mellanox</a:t>
                </a:r>
                <a:endParaRPr lang="en-GB" sz="853" dirty="0"/>
              </a:p>
            </p:txBody>
          </p:sp>
        </p:grpSp>
        <p:cxnSp>
          <p:nvCxnSpPr>
            <p:cNvPr id="173" name="Connector: Elbow 172">
              <a:extLst>
                <a:ext uri="{FF2B5EF4-FFF2-40B4-BE49-F238E27FC236}">
                  <a16:creationId xmlns:a16="http://schemas.microsoft.com/office/drawing/2014/main" id="{11A11109-A253-484A-9767-AFFC8BC6CD34}"/>
                </a:ext>
              </a:extLst>
            </p:cNvPr>
            <p:cNvCxnSpPr>
              <a:stCxn id="115" idx="3"/>
              <a:endCxn id="170" idx="1"/>
            </p:cNvCxnSpPr>
            <p:nvPr/>
          </p:nvCxnSpPr>
          <p:spPr>
            <a:xfrm flipV="1">
              <a:off x="798017" y="1575424"/>
              <a:ext cx="238103" cy="1175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or: Elbow 174">
              <a:extLst>
                <a:ext uri="{FF2B5EF4-FFF2-40B4-BE49-F238E27FC236}">
                  <a16:creationId xmlns:a16="http://schemas.microsoft.com/office/drawing/2014/main" id="{A25BB017-2CF6-47E2-B6C1-A661EC48A739}"/>
                </a:ext>
              </a:extLst>
            </p:cNvPr>
            <p:cNvCxnSpPr>
              <a:cxnSpLocks/>
              <a:stCxn id="116" idx="3"/>
              <a:endCxn id="152" idx="1"/>
            </p:cNvCxnSpPr>
            <p:nvPr/>
          </p:nvCxnSpPr>
          <p:spPr>
            <a:xfrm flipV="1">
              <a:off x="801613" y="1992679"/>
              <a:ext cx="234507" cy="597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or: Elbow 177">
              <a:extLst>
                <a:ext uri="{FF2B5EF4-FFF2-40B4-BE49-F238E27FC236}">
                  <a16:creationId xmlns:a16="http://schemas.microsoft.com/office/drawing/2014/main" id="{E287DED8-E3C2-4312-9AEC-B2AD2A322E49}"/>
                </a:ext>
              </a:extLst>
            </p:cNvPr>
            <p:cNvCxnSpPr>
              <a:stCxn id="131" idx="3"/>
              <a:endCxn id="155" idx="1"/>
            </p:cNvCxnSpPr>
            <p:nvPr/>
          </p:nvCxnSpPr>
          <p:spPr>
            <a:xfrm>
              <a:off x="1799708" y="1114096"/>
              <a:ext cx="401827" cy="45813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or: Elbow 179">
              <a:extLst>
                <a:ext uri="{FF2B5EF4-FFF2-40B4-BE49-F238E27FC236}">
                  <a16:creationId xmlns:a16="http://schemas.microsoft.com/office/drawing/2014/main" id="{80CDCD1D-34EA-4301-B925-A89EEA1531AD}"/>
                </a:ext>
              </a:extLst>
            </p:cNvPr>
            <p:cNvCxnSpPr>
              <a:stCxn id="170" idx="3"/>
              <a:endCxn id="155" idx="1"/>
            </p:cNvCxnSpPr>
            <p:nvPr/>
          </p:nvCxnSpPr>
          <p:spPr>
            <a:xfrm flipV="1">
              <a:off x="1799708" y="1572229"/>
              <a:ext cx="401827" cy="3195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or: Elbow 181">
              <a:extLst>
                <a:ext uri="{FF2B5EF4-FFF2-40B4-BE49-F238E27FC236}">
                  <a16:creationId xmlns:a16="http://schemas.microsoft.com/office/drawing/2014/main" id="{C859AD63-6BFD-45F7-B302-142E62320D76}"/>
                </a:ext>
              </a:extLst>
            </p:cNvPr>
            <p:cNvCxnSpPr>
              <a:stCxn id="152" idx="3"/>
              <a:endCxn id="155" idx="1"/>
            </p:cNvCxnSpPr>
            <p:nvPr/>
          </p:nvCxnSpPr>
          <p:spPr>
            <a:xfrm flipV="1">
              <a:off x="1799708" y="1572230"/>
              <a:ext cx="401827" cy="420449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FA7ECA3F-D621-47C4-8303-FEA0D1A8CD60}"/>
                </a:ext>
              </a:extLst>
            </p:cNvPr>
            <p:cNvGrpSpPr/>
            <p:nvPr/>
          </p:nvGrpSpPr>
          <p:grpSpPr>
            <a:xfrm>
              <a:off x="2145300" y="2941946"/>
              <a:ext cx="766412" cy="297815"/>
              <a:chOff x="1440610" y="679312"/>
              <a:chExt cx="943276" cy="366542"/>
            </a:xfrm>
          </p:grpSpPr>
          <p:pic>
            <p:nvPicPr>
              <p:cNvPr id="184" name="Picture 183">
                <a:extLst>
                  <a:ext uri="{FF2B5EF4-FFF2-40B4-BE49-F238E27FC236}">
                    <a16:creationId xmlns:a16="http://schemas.microsoft.com/office/drawing/2014/main" id="{076DA426-9D92-4F4D-8D24-48D4F33476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0610" y="679312"/>
                <a:ext cx="939800" cy="122129"/>
              </a:xfrm>
              <a:prstGeom prst="rect">
                <a:avLst/>
              </a:prstGeom>
            </p:spPr>
          </p:pic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AEE56AEF-D722-4817-93B9-1C127394210E}"/>
                  </a:ext>
                </a:extLst>
              </p:cNvPr>
              <p:cNvSpPr txBox="1"/>
              <p:nvPr/>
            </p:nvSpPr>
            <p:spPr>
              <a:xfrm>
                <a:off x="1444087" y="770670"/>
                <a:ext cx="939799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Mellanox</a:t>
                </a:r>
                <a:endParaRPr lang="en-GB" sz="853" dirty="0"/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1C578C58-C994-4029-B207-C02A3880B5C5}"/>
                </a:ext>
              </a:extLst>
            </p:cNvPr>
            <p:cNvGrpSpPr/>
            <p:nvPr/>
          </p:nvGrpSpPr>
          <p:grpSpPr>
            <a:xfrm>
              <a:off x="7571920" y="3802775"/>
              <a:ext cx="766412" cy="297815"/>
              <a:chOff x="1440610" y="679312"/>
              <a:chExt cx="943276" cy="366542"/>
            </a:xfrm>
          </p:grpSpPr>
          <p:pic>
            <p:nvPicPr>
              <p:cNvPr id="187" name="Picture 186">
                <a:extLst>
                  <a:ext uri="{FF2B5EF4-FFF2-40B4-BE49-F238E27FC236}">
                    <a16:creationId xmlns:a16="http://schemas.microsoft.com/office/drawing/2014/main" id="{1FEF028B-77A6-4C4B-8B35-D48CC5257D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0610" y="679312"/>
                <a:ext cx="939800" cy="122129"/>
              </a:xfrm>
              <a:prstGeom prst="rect">
                <a:avLst/>
              </a:prstGeom>
            </p:spPr>
          </p:pic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3970D7F7-428A-4B88-88FA-09FA2CB4FA6B}"/>
                  </a:ext>
                </a:extLst>
              </p:cNvPr>
              <p:cNvSpPr txBox="1"/>
              <p:nvPr/>
            </p:nvSpPr>
            <p:spPr>
              <a:xfrm>
                <a:off x="1444087" y="770670"/>
                <a:ext cx="939799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Mellanox</a:t>
                </a:r>
                <a:endParaRPr lang="en-GB" sz="853" dirty="0"/>
              </a:p>
            </p:txBody>
          </p:sp>
        </p:grpSp>
        <p:cxnSp>
          <p:nvCxnSpPr>
            <p:cNvPr id="190" name="Connector: Elbow 189">
              <a:extLst>
                <a:ext uri="{FF2B5EF4-FFF2-40B4-BE49-F238E27FC236}">
                  <a16:creationId xmlns:a16="http://schemas.microsoft.com/office/drawing/2014/main" id="{47AEC84C-DCEE-4C06-BCA1-7ED1321A6CB5}"/>
                </a:ext>
              </a:extLst>
            </p:cNvPr>
            <p:cNvCxnSpPr>
              <a:stCxn id="155" idx="3"/>
              <a:endCxn id="135" idx="1"/>
            </p:cNvCxnSpPr>
            <p:nvPr/>
          </p:nvCxnSpPr>
          <p:spPr>
            <a:xfrm flipV="1">
              <a:off x="2965122" y="1572229"/>
              <a:ext cx="231294" cy="1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or: Elbow 192">
              <a:extLst>
                <a:ext uri="{FF2B5EF4-FFF2-40B4-BE49-F238E27FC236}">
                  <a16:creationId xmlns:a16="http://schemas.microsoft.com/office/drawing/2014/main" id="{05FD4141-156E-4AD6-B9A6-AAD2D55FFCAB}"/>
                </a:ext>
              </a:extLst>
            </p:cNvPr>
            <p:cNvCxnSpPr>
              <a:stCxn id="135" idx="3"/>
              <a:endCxn id="136" idx="3"/>
            </p:cNvCxnSpPr>
            <p:nvPr/>
          </p:nvCxnSpPr>
          <p:spPr>
            <a:xfrm flipH="1">
              <a:off x="3870744" y="1572229"/>
              <a:ext cx="53144" cy="1417691"/>
            </a:xfrm>
            <a:prstGeom prst="bentConnector3">
              <a:avLst>
                <a:gd name="adj1" fmla="val -34949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AFCCC513-D144-473C-879D-D247E17E16CB}"/>
                </a:ext>
              </a:extLst>
            </p:cNvPr>
            <p:cNvGrpSpPr/>
            <p:nvPr/>
          </p:nvGrpSpPr>
          <p:grpSpPr>
            <a:xfrm>
              <a:off x="992464" y="2942423"/>
              <a:ext cx="766412" cy="297815"/>
              <a:chOff x="1440610" y="679312"/>
              <a:chExt cx="943276" cy="366542"/>
            </a:xfrm>
          </p:grpSpPr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F41AC09D-13CB-4BD0-B1C5-06E729266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0610" y="679312"/>
                <a:ext cx="939800" cy="122129"/>
              </a:xfrm>
              <a:prstGeom prst="rect">
                <a:avLst/>
              </a:prstGeom>
            </p:spPr>
          </p:pic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5C7E1343-A5EA-4E5A-B382-409C79472A1C}"/>
                  </a:ext>
                </a:extLst>
              </p:cNvPr>
              <p:cNvSpPr txBox="1"/>
              <p:nvPr/>
            </p:nvSpPr>
            <p:spPr>
              <a:xfrm>
                <a:off x="1444087" y="770670"/>
                <a:ext cx="939799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Mellanox</a:t>
                </a:r>
                <a:endParaRPr lang="en-GB" sz="853" dirty="0"/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32A80027-4488-4248-B6DE-CD880A16ACB6}"/>
                </a:ext>
              </a:extLst>
            </p:cNvPr>
            <p:cNvGrpSpPr/>
            <p:nvPr/>
          </p:nvGrpSpPr>
          <p:grpSpPr>
            <a:xfrm>
              <a:off x="1033296" y="4196771"/>
              <a:ext cx="766412" cy="297815"/>
              <a:chOff x="1440610" y="679312"/>
              <a:chExt cx="943276" cy="366542"/>
            </a:xfrm>
          </p:grpSpPr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B6BE8079-21D8-4242-95B7-77B80339D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0610" y="679312"/>
                <a:ext cx="939800" cy="122129"/>
              </a:xfrm>
              <a:prstGeom prst="rect">
                <a:avLst/>
              </a:prstGeom>
            </p:spPr>
          </p:pic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031ECF9A-2020-4C01-9BC6-8AF8044449C7}"/>
                  </a:ext>
                </a:extLst>
              </p:cNvPr>
              <p:cNvSpPr txBox="1"/>
              <p:nvPr/>
            </p:nvSpPr>
            <p:spPr>
              <a:xfrm>
                <a:off x="1444087" y="770670"/>
                <a:ext cx="939799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FC</a:t>
                </a:r>
                <a:endParaRPr lang="en-GB" sz="853" dirty="0"/>
              </a:p>
            </p:txBody>
          </p:sp>
        </p:grpSp>
        <p:cxnSp>
          <p:nvCxnSpPr>
            <p:cNvPr id="201" name="Connector: Elbow 200">
              <a:extLst>
                <a:ext uri="{FF2B5EF4-FFF2-40B4-BE49-F238E27FC236}">
                  <a16:creationId xmlns:a16="http://schemas.microsoft.com/office/drawing/2014/main" id="{C662B8CC-61E8-476A-8664-9E6BE301023B}"/>
                </a:ext>
              </a:extLst>
            </p:cNvPr>
            <p:cNvCxnSpPr>
              <a:stCxn id="125" idx="1"/>
              <a:endCxn id="198" idx="3"/>
            </p:cNvCxnSpPr>
            <p:nvPr/>
          </p:nvCxnSpPr>
          <p:spPr>
            <a:xfrm rot="10800000">
              <a:off x="1796883" y="4246387"/>
              <a:ext cx="470207" cy="978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or: Elbow 205">
              <a:extLst>
                <a:ext uri="{FF2B5EF4-FFF2-40B4-BE49-F238E27FC236}">
                  <a16:creationId xmlns:a16="http://schemas.microsoft.com/office/drawing/2014/main" id="{4B82D169-ED73-472E-AE71-6AEC54996ED5}"/>
                </a:ext>
              </a:extLst>
            </p:cNvPr>
            <p:cNvCxnSpPr>
              <a:stCxn id="136" idx="1"/>
              <a:endCxn id="184" idx="3"/>
            </p:cNvCxnSpPr>
            <p:nvPr/>
          </p:nvCxnSpPr>
          <p:spPr>
            <a:xfrm rot="10800000" flipV="1">
              <a:off x="2908887" y="2989920"/>
              <a:ext cx="234385" cy="1642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or: Elbow 207">
              <a:extLst>
                <a:ext uri="{FF2B5EF4-FFF2-40B4-BE49-F238E27FC236}">
                  <a16:creationId xmlns:a16="http://schemas.microsoft.com/office/drawing/2014/main" id="{24E46865-9672-474C-8BEF-C502A5FF9B63}"/>
                </a:ext>
              </a:extLst>
            </p:cNvPr>
            <p:cNvCxnSpPr>
              <a:stCxn id="123" idx="3"/>
              <a:endCxn id="195" idx="1"/>
            </p:cNvCxnSpPr>
            <p:nvPr/>
          </p:nvCxnSpPr>
          <p:spPr>
            <a:xfrm>
              <a:off x="810839" y="2739288"/>
              <a:ext cx="181625" cy="252751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or: Elbow 209">
              <a:extLst>
                <a:ext uri="{FF2B5EF4-FFF2-40B4-BE49-F238E27FC236}">
                  <a16:creationId xmlns:a16="http://schemas.microsoft.com/office/drawing/2014/main" id="{A3E22D7D-8F26-4C9C-A8C7-0C627791A25B}"/>
                </a:ext>
              </a:extLst>
            </p:cNvPr>
            <p:cNvCxnSpPr>
              <a:cxnSpLocks/>
              <a:stCxn id="126" idx="3"/>
              <a:endCxn id="195" idx="1"/>
            </p:cNvCxnSpPr>
            <p:nvPr/>
          </p:nvCxnSpPr>
          <p:spPr>
            <a:xfrm flipV="1">
              <a:off x="808127" y="2992040"/>
              <a:ext cx="184338" cy="31282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ctor: Elbow 212">
              <a:extLst>
                <a:ext uri="{FF2B5EF4-FFF2-40B4-BE49-F238E27FC236}">
                  <a16:creationId xmlns:a16="http://schemas.microsoft.com/office/drawing/2014/main" id="{8C388250-4411-4456-95E2-35D04E731A95}"/>
                </a:ext>
              </a:extLst>
            </p:cNvPr>
            <p:cNvCxnSpPr>
              <a:stCxn id="184" idx="1"/>
              <a:endCxn id="195" idx="3"/>
            </p:cNvCxnSpPr>
            <p:nvPr/>
          </p:nvCxnSpPr>
          <p:spPr>
            <a:xfrm rot="10800000" flipV="1">
              <a:off x="1756053" y="2991562"/>
              <a:ext cx="389248" cy="477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or: Elbow 215">
              <a:extLst>
                <a:ext uri="{FF2B5EF4-FFF2-40B4-BE49-F238E27FC236}">
                  <a16:creationId xmlns:a16="http://schemas.microsoft.com/office/drawing/2014/main" id="{294131E6-31A8-4856-B315-A12BB1543D45}"/>
                </a:ext>
              </a:extLst>
            </p:cNvPr>
            <p:cNvCxnSpPr>
              <a:cxnSpLocks/>
              <a:stCxn id="142" idx="0"/>
              <a:endCxn id="198" idx="1"/>
            </p:cNvCxnSpPr>
            <p:nvPr/>
          </p:nvCxnSpPr>
          <p:spPr>
            <a:xfrm rot="16200000" flipH="1">
              <a:off x="305662" y="3518753"/>
              <a:ext cx="942461" cy="512806"/>
            </a:xfrm>
            <a:prstGeom prst="bentConnector4">
              <a:avLst>
                <a:gd name="adj1" fmla="val -24256"/>
                <a:gd name="adj2" fmla="val 8722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7" name="Picture 2">
              <a:extLst>
                <a:ext uri="{FF2B5EF4-FFF2-40B4-BE49-F238E27FC236}">
                  <a16:creationId xmlns:a16="http://schemas.microsoft.com/office/drawing/2014/main" id="{10E8FE6B-68B5-4090-8E39-1A21B3FBAC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647" y="1021430"/>
              <a:ext cx="2271041" cy="1659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4" name="Connector: Elbow 113">
              <a:extLst>
                <a:ext uri="{FF2B5EF4-FFF2-40B4-BE49-F238E27FC236}">
                  <a16:creationId xmlns:a16="http://schemas.microsoft.com/office/drawing/2014/main" id="{10D40730-85CB-452C-92E6-DDAE0149093B}"/>
                </a:ext>
              </a:extLst>
            </p:cNvPr>
            <p:cNvCxnSpPr>
              <a:stCxn id="132" idx="3"/>
              <a:endCxn id="187" idx="0"/>
            </p:cNvCxnSpPr>
            <p:nvPr/>
          </p:nvCxnSpPr>
          <p:spPr>
            <a:xfrm rot="16200000" flipH="1">
              <a:off x="7866998" y="3716059"/>
              <a:ext cx="172859" cy="57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40A698A7-656D-4360-B6B1-B7ADE88314D1}"/>
                </a:ext>
              </a:extLst>
            </p:cNvPr>
            <p:cNvGrpSpPr/>
            <p:nvPr/>
          </p:nvGrpSpPr>
          <p:grpSpPr>
            <a:xfrm>
              <a:off x="8121678" y="2866022"/>
              <a:ext cx="766412" cy="297815"/>
              <a:chOff x="1440610" y="679312"/>
              <a:chExt cx="943276" cy="366542"/>
            </a:xfrm>
          </p:grpSpPr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A4BBE793-A32B-45B7-8B13-37B6B378F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0610" y="679312"/>
                <a:ext cx="939800" cy="122129"/>
              </a:xfrm>
              <a:prstGeom prst="rect">
                <a:avLst/>
              </a:prstGeom>
            </p:spPr>
          </p:pic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94BF9A3E-8714-4BF7-B787-D9295AF0BA96}"/>
                  </a:ext>
                </a:extLst>
              </p:cNvPr>
              <p:cNvSpPr txBox="1"/>
              <p:nvPr/>
            </p:nvSpPr>
            <p:spPr>
              <a:xfrm>
                <a:off x="1444087" y="770670"/>
                <a:ext cx="939799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Slingshot</a:t>
                </a:r>
                <a:endParaRPr lang="en-GB" sz="853" dirty="0"/>
              </a:p>
            </p:txBody>
          </p:sp>
        </p:grpSp>
        <p:cxnSp>
          <p:nvCxnSpPr>
            <p:cNvPr id="122" name="Connector: Elbow 121">
              <a:extLst>
                <a:ext uri="{FF2B5EF4-FFF2-40B4-BE49-F238E27FC236}">
                  <a16:creationId xmlns:a16="http://schemas.microsoft.com/office/drawing/2014/main" id="{FBB8CA81-DB8E-4103-98A8-8DB610F8BA41}"/>
                </a:ext>
              </a:extLst>
            </p:cNvPr>
            <p:cNvCxnSpPr>
              <a:cxnSpLocks/>
              <a:endCxn id="191" idx="0"/>
            </p:cNvCxnSpPr>
            <p:nvPr/>
          </p:nvCxnSpPr>
          <p:spPr>
            <a:xfrm rot="5400000">
              <a:off x="8411039" y="2773101"/>
              <a:ext cx="185356" cy="490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or: Elbow 129">
              <a:extLst>
                <a:ext uri="{FF2B5EF4-FFF2-40B4-BE49-F238E27FC236}">
                  <a16:creationId xmlns:a16="http://schemas.microsoft.com/office/drawing/2014/main" id="{304652EB-52A3-4BF8-A072-6FD054459616}"/>
                </a:ext>
              </a:extLst>
            </p:cNvPr>
            <p:cNvCxnSpPr>
              <a:stCxn id="191" idx="1"/>
              <a:endCxn id="132" idx="1"/>
            </p:cNvCxnSpPr>
            <p:nvPr/>
          </p:nvCxnSpPr>
          <p:spPr>
            <a:xfrm rot="10800000" flipV="1">
              <a:off x="7953141" y="2915638"/>
              <a:ext cx="168538" cy="309198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ctor: Elbow 156">
              <a:extLst>
                <a:ext uri="{FF2B5EF4-FFF2-40B4-BE49-F238E27FC236}">
                  <a16:creationId xmlns:a16="http://schemas.microsoft.com/office/drawing/2014/main" id="{75915877-B66B-45C9-8957-D59E7D2E9660}"/>
                </a:ext>
              </a:extLst>
            </p:cNvPr>
            <p:cNvCxnSpPr>
              <a:stCxn id="191" idx="3"/>
              <a:endCxn id="144" idx="1"/>
            </p:cNvCxnSpPr>
            <p:nvPr/>
          </p:nvCxnSpPr>
          <p:spPr>
            <a:xfrm>
              <a:off x="8885266" y="2915639"/>
              <a:ext cx="252799" cy="300322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DA610881-5636-4C9F-8E75-0B36FCF5163D}"/>
                </a:ext>
              </a:extLst>
            </p:cNvPr>
            <p:cNvGrpSpPr/>
            <p:nvPr/>
          </p:nvGrpSpPr>
          <p:grpSpPr>
            <a:xfrm>
              <a:off x="8597630" y="4206695"/>
              <a:ext cx="575271" cy="417220"/>
              <a:chOff x="1673223" y="2646802"/>
              <a:chExt cx="708026" cy="513502"/>
            </a:xfrm>
          </p:grpSpPr>
          <p:pic>
            <p:nvPicPr>
              <p:cNvPr id="202" name="Picture 201">
                <a:extLst>
                  <a:ext uri="{FF2B5EF4-FFF2-40B4-BE49-F238E27FC236}">
                    <a16:creationId xmlns:a16="http://schemas.microsoft.com/office/drawing/2014/main" id="{1818EB58-1F2A-4DFA-A83F-3ABA29BFA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3224" y="2646802"/>
                <a:ext cx="708025" cy="153548"/>
              </a:xfrm>
              <a:prstGeom prst="rect">
                <a:avLst/>
              </a:prstGeom>
            </p:spPr>
          </p:pic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BC0D7621-8FEE-4625-A4C6-5A62D102FD9B}"/>
                  </a:ext>
                </a:extLst>
              </p:cNvPr>
              <p:cNvSpPr txBox="1"/>
              <p:nvPr/>
            </p:nvSpPr>
            <p:spPr>
              <a:xfrm>
                <a:off x="1673223" y="2723576"/>
                <a:ext cx="708025" cy="436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Db </a:t>
                </a:r>
              </a:p>
              <a:p>
                <a:pPr algn="ctr"/>
                <a:r>
                  <a:rPr lang="en-GB" sz="853" dirty="0"/>
                  <a:t>x11</a:t>
                </a: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5816FA91-E96C-4E66-9846-D8269D4F5BF7}"/>
                </a:ext>
              </a:extLst>
            </p:cNvPr>
            <p:cNvGrpSpPr/>
            <p:nvPr/>
          </p:nvGrpSpPr>
          <p:grpSpPr>
            <a:xfrm>
              <a:off x="6471129" y="4242847"/>
              <a:ext cx="763587" cy="416277"/>
              <a:chOff x="1557335" y="3352226"/>
              <a:chExt cx="939799" cy="512340"/>
            </a:xfrm>
          </p:grpSpPr>
          <p:pic>
            <p:nvPicPr>
              <p:cNvPr id="205" name="Picture 204">
                <a:extLst>
                  <a:ext uri="{FF2B5EF4-FFF2-40B4-BE49-F238E27FC236}">
                    <a16:creationId xmlns:a16="http://schemas.microsoft.com/office/drawing/2014/main" id="{4774B8BB-407B-4997-A65E-EFC502F6A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3225" y="3352226"/>
                <a:ext cx="708025" cy="153548"/>
              </a:xfrm>
              <a:prstGeom prst="rect">
                <a:avLst/>
              </a:prstGeom>
            </p:spPr>
          </p:pic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4E2DEE9E-0E92-4374-8A30-B8A37FC62363}"/>
                  </a:ext>
                </a:extLst>
              </p:cNvPr>
              <p:cNvSpPr txBox="1"/>
              <p:nvPr/>
            </p:nvSpPr>
            <p:spPr>
              <a:xfrm>
                <a:off x="1557335" y="3427839"/>
                <a:ext cx="939799" cy="436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Data mover</a:t>
                </a:r>
              </a:p>
              <a:p>
                <a:pPr algn="ctr"/>
                <a:r>
                  <a:rPr lang="en-SG" sz="853" dirty="0"/>
                  <a:t>x2</a:t>
                </a:r>
                <a:endParaRPr lang="en-GB" sz="853" dirty="0"/>
              </a:p>
            </p:txBody>
          </p:sp>
        </p:grpSp>
        <p:cxnSp>
          <p:nvCxnSpPr>
            <p:cNvPr id="161" name="Connector: Elbow 160">
              <a:extLst>
                <a:ext uri="{FF2B5EF4-FFF2-40B4-BE49-F238E27FC236}">
                  <a16:creationId xmlns:a16="http://schemas.microsoft.com/office/drawing/2014/main" id="{ED26CF6A-ACC4-40B3-83D3-96FBFB2B0313}"/>
                </a:ext>
              </a:extLst>
            </p:cNvPr>
            <p:cNvCxnSpPr>
              <a:stCxn id="187" idx="3"/>
              <a:endCxn id="202" idx="0"/>
            </p:cNvCxnSpPr>
            <p:nvPr/>
          </p:nvCxnSpPr>
          <p:spPr>
            <a:xfrm>
              <a:off x="8335507" y="3852392"/>
              <a:ext cx="549759" cy="354304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or: Elbow 163">
              <a:extLst>
                <a:ext uri="{FF2B5EF4-FFF2-40B4-BE49-F238E27FC236}">
                  <a16:creationId xmlns:a16="http://schemas.microsoft.com/office/drawing/2014/main" id="{59B3195D-C870-4008-A7DB-B02F072C55AE}"/>
                </a:ext>
              </a:extLst>
            </p:cNvPr>
            <p:cNvCxnSpPr>
              <a:cxnSpLocks/>
              <a:endCxn id="146" idx="0"/>
            </p:cNvCxnSpPr>
            <p:nvPr/>
          </p:nvCxnSpPr>
          <p:spPr>
            <a:xfrm rot="16200000" flipH="1">
              <a:off x="6696053" y="4737745"/>
              <a:ext cx="176485" cy="52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C4003DC6-837D-47FC-996B-94AA9B94CEFC}"/>
                </a:ext>
              </a:extLst>
            </p:cNvPr>
            <p:cNvGrpSpPr/>
            <p:nvPr/>
          </p:nvGrpSpPr>
          <p:grpSpPr>
            <a:xfrm>
              <a:off x="7164418" y="4826254"/>
              <a:ext cx="719733" cy="433407"/>
              <a:chOff x="5311775" y="2473764"/>
              <a:chExt cx="885825" cy="533424"/>
            </a:xfrm>
          </p:grpSpPr>
          <p:pic>
            <p:nvPicPr>
              <p:cNvPr id="218" name="Picture 217">
                <a:extLst>
                  <a:ext uri="{FF2B5EF4-FFF2-40B4-BE49-F238E27FC236}">
                    <a16:creationId xmlns:a16="http://schemas.microsoft.com/office/drawing/2014/main" id="{04C6F91C-C886-4D3B-B1DB-8B6232478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11775" y="2473764"/>
                <a:ext cx="885825" cy="333375"/>
              </a:xfrm>
              <a:prstGeom prst="rect">
                <a:avLst/>
              </a:prstGeom>
            </p:spPr>
          </p:pic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FFB65416-8587-4B06-97F8-80609483D09D}"/>
                  </a:ext>
                </a:extLst>
              </p:cNvPr>
              <p:cNvSpPr txBox="1"/>
              <p:nvPr/>
            </p:nvSpPr>
            <p:spPr>
              <a:xfrm>
                <a:off x="5311775" y="2732004"/>
                <a:ext cx="850899" cy="27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ZWS</a:t>
                </a:r>
                <a:endParaRPr lang="en-GB" sz="853" dirty="0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51238B51-C092-440C-A51C-D3142CF74C7D}"/>
                </a:ext>
              </a:extLst>
            </p:cNvPr>
            <p:cNvGrpSpPr/>
            <p:nvPr/>
          </p:nvGrpSpPr>
          <p:grpSpPr>
            <a:xfrm>
              <a:off x="7140556" y="4250740"/>
              <a:ext cx="763587" cy="416277"/>
              <a:chOff x="1557335" y="3352226"/>
              <a:chExt cx="939799" cy="512340"/>
            </a:xfrm>
          </p:grpSpPr>
          <p:pic>
            <p:nvPicPr>
              <p:cNvPr id="221" name="Picture 220">
                <a:extLst>
                  <a:ext uri="{FF2B5EF4-FFF2-40B4-BE49-F238E27FC236}">
                    <a16:creationId xmlns:a16="http://schemas.microsoft.com/office/drawing/2014/main" id="{2EBB6944-5082-4F09-847B-FF0FE2ACE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3225" y="3352226"/>
                <a:ext cx="708025" cy="153548"/>
              </a:xfrm>
              <a:prstGeom prst="rect">
                <a:avLst/>
              </a:prstGeom>
            </p:spPr>
          </p:pic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2DB7EFA1-402C-41B3-8AA1-15FEE8A1AC32}"/>
                  </a:ext>
                </a:extLst>
              </p:cNvPr>
              <p:cNvSpPr txBox="1"/>
              <p:nvPr/>
            </p:nvSpPr>
            <p:spPr>
              <a:xfrm>
                <a:off x="1557335" y="3427839"/>
                <a:ext cx="939799" cy="436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/>
                  <a:t>Data mover</a:t>
                </a:r>
              </a:p>
              <a:p>
                <a:pPr algn="ctr"/>
                <a:r>
                  <a:rPr lang="en-SG" sz="853" dirty="0"/>
                  <a:t>x2</a:t>
                </a:r>
                <a:endParaRPr lang="en-GB" sz="853" dirty="0"/>
              </a:p>
            </p:txBody>
          </p:sp>
        </p:grpSp>
        <p:cxnSp>
          <p:nvCxnSpPr>
            <p:cNvPr id="223" name="Connector: Elbow 222">
              <a:extLst>
                <a:ext uri="{FF2B5EF4-FFF2-40B4-BE49-F238E27FC236}">
                  <a16:creationId xmlns:a16="http://schemas.microsoft.com/office/drawing/2014/main" id="{F4434C7E-3CF8-49BB-8472-F04808CA3465}"/>
                </a:ext>
              </a:extLst>
            </p:cNvPr>
            <p:cNvCxnSpPr>
              <a:cxnSpLocks/>
              <a:endCxn id="218" idx="0"/>
            </p:cNvCxnSpPr>
            <p:nvPr/>
          </p:nvCxnSpPr>
          <p:spPr>
            <a:xfrm rot="16200000" flipH="1">
              <a:off x="7435777" y="4737745"/>
              <a:ext cx="176485" cy="52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or: Elbow 223">
              <a:extLst>
                <a:ext uri="{FF2B5EF4-FFF2-40B4-BE49-F238E27FC236}">
                  <a16:creationId xmlns:a16="http://schemas.microsoft.com/office/drawing/2014/main" id="{1194A1AC-96E9-4BDF-9CB8-BA426AF13FE0}"/>
                </a:ext>
              </a:extLst>
            </p:cNvPr>
            <p:cNvCxnSpPr>
              <a:stCxn id="187" idx="1"/>
              <a:endCxn id="205" idx="0"/>
            </p:cNvCxnSpPr>
            <p:nvPr/>
          </p:nvCxnSpPr>
          <p:spPr>
            <a:xfrm rot="10800000" flipV="1">
              <a:off x="6852926" y="3852392"/>
              <a:ext cx="718995" cy="390453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or: Elbow 225">
              <a:extLst>
                <a:ext uri="{FF2B5EF4-FFF2-40B4-BE49-F238E27FC236}">
                  <a16:creationId xmlns:a16="http://schemas.microsoft.com/office/drawing/2014/main" id="{CEF8ED64-ABBB-41D2-86EE-E195BE1CBD72}"/>
                </a:ext>
              </a:extLst>
            </p:cNvPr>
            <p:cNvCxnSpPr>
              <a:endCxn id="221" idx="0"/>
            </p:cNvCxnSpPr>
            <p:nvPr/>
          </p:nvCxnSpPr>
          <p:spPr>
            <a:xfrm rot="5400000">
              <a:off x="7341537" y="4033207"/>
              <a:ext cx="398347" cy="36716"/>
            </a:xfrm>
            <a:prstGeom prst="bentConnector3">
              <a:avLst>
                <a:gd name="adj1" fmla="val -25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ctor: Elbow 228">
              <a:extLst>
                <a:ext uri="{FF2B5EF4-FFF2-40B4-BE49-F238E27FC236}">
                  <a16:creationId xmlns:a16="http://schemas.microsoft.com/office/drawing/2014/main" id="{EFAF9BE4-6528-472A-AFA0-B3ED73A2AE03}"/>
                </a:ext>
              </a:extLst>
            </p:cNvPr>
            <p:cNvCxnSpPr>
              <a:stCxn id="187" idx="1"/>
              <a:endCxn id="134" idx="0"/>
            </p:cNvCxnSpPr>
            <p:nvPr/>
          </p:nvCxnSpPr>
          <p:spPr>
            <a:xfrm rot="10800000" flipV="1">
              <a:off x="5834506" y="3852391"/>
              <a:ext cx="1737415" cy="373792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ctor: Elbow 230">
              <a:extLst>
                <a:ext uri="{FF2B5EF4-FFF2-40B4-BE49-F238E27FC236}">
                  <a16:creationId xmlns:a16="http://schemas.microsoft.com/office/drawing/2014/main" id="{56A3C237-A261-4817-9607-1046AEDA48EB}"/>
                </a:ext>
              </a:extLst>
            </p:cNvPr>
            <p:cNvCxnSpPr>
              <a:stCxn id="134" idx="1"/>
              <a:endCxn id="137" idx="3"/>
            </p:cNvCxnSpPr>
            <p:nvPr/>
          </p:nvCxnSpPr>
          <p:spPr>
            <a:xfrm rot="10800000">
              <a:off x="3617986" y="3714127"/>
              <a:ext cx="1852784" cy="58032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ctor: Elbow 232">
              <a:extLst>
                <a:ext uri="{FF2B5EF4-FFF2-40B4-BE49-F238E27FC236}">
                  <a16:creationId xmlns:a16="http://schemas.microsoft.com/office/drawing/2014/main" id="{001F3C58-E77B-460A-91CB-4AC829CA19AE}"/>
                </a:ext>
              </a:extLst>
            </p:cNvPr>
            <p:cNvCxnSpPr>
              <a:stCxn id="196" idx="0"/>
              <a:endCxn id="137" idx="1"/>
            </p:cNvCxnSpPr>
            <p:nvPr/>
          </p:nvCxnSpPr>
          <p:spPr>
            <a:xfrm rot="16200000" flipH="1">
              <a:off x="1785060" y="2608673"/>
              <a:ext cx="697475" cy="1513430"/>
            </a:xfrm>
            <a:prstGeom prst="bentConnector4">
              <a:avLst>
                <a:gd name="adj1" fmla="val -32775"/>
                <a:gd name="adj2" fmla="val 6261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93250D7F-BD85-443F-8617-BDA889C9DABD}"/>
                </a:ext>
              </a:extLst>
            </p:cNvPr>
            <p:cNvGrpSpPr/>
            <p:nvPr/>
          </p:nvGrpSpPr>
          <p:grpSpPr>
            <a:xfrm>
              <a:off x="1576841" y="3267140"/>
              <a:ext cx="1882844" cy="601413"/>
              <a:chOff x="1631591" y="2708175"/>
              <a:chExt cx="2317346" cy="740201"/>
            </a:xfrm>
          </p:grpSpPr>
          <p:pic>
            <p:nvPicPr>
              <p:cNvPr id="236" name="Picture 235">
                <a:extLst>
                  <a:ext uri="{FF2B5EF4-FFF2-40B4-BE49-F238E27FC236}">
                    <a16:creationId xmlns:a16="http://schemas.microsoft.com/office/drawing/2014/main" id="{0FD0C6D7-A9E4-4ACC-81E3-907AF5CC3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61985" y="2708175"/>
                <a:ext cx="874391" cy="237648"/>
              </a:xfrm>
              <a:prstGeom prst="rect">
                <a:avLst/>
              </a:prstGeom>
            </p:spPr>
          </p:pic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A26B37BE-EE0D-416F-8265-DC682D4EDE0C}"/>
                  </a:ext>
                </a:extLst>
              </p:cNvPr>
              <p:cNvSpPr txBox="1"/>
              <p:nvPr/>
            </p:nvSpPr>
            <p:spPr>
              <a:xfrm>
                <a:off x="1631591" y="2872832"/>
                <a:ext cx="2317346" cy="575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13" dirty="0"/>
                  <a:t>NTU’s ASP1 login + Load balancing nodes </a:t>
                </a:r>
              </a:p>
              <a:p>
                <a:pPr algn="ctr"/>
                <a:r>
                  <a:rPr lang="en-SG" sz="813" dirty="0"/>
                  <a:t>(4+2)</a:t>
                </a:r>
                <a:endParaRPr lang="en-GB" sz="813" dirty="0"/>
              </a:p>
            </p:txBody>
          </p:sp>
        </p:grpSp>
        <p:cxnSp>
          <p:nvCxnSpPr>
            <p:cNvPr id="240" name="Connector: Elbow 239">
              <a:extLst>
                <a:ext uri="{FF2B5EF4-FFF2-40B4-BE49-F238E27FC236}">
                  <a16:creationId xmlns:a16="http://schemas.microsoft.com/office/drawing/2014/main" id="{2122C2B0-B0BE-4DF0-98B8-8CE505D23416}"/>
                </a:ext>
              </a:extLst>
            </p:cNvPr>
            <p:cNvCxnSpPr>
              <a:stCxn id="184" idx="2"/>
              <a:endCxn id="236" idx="0"/>
            </p:cNvCxnSpPr>
            <p:nvPr/>
          </p:nvCxnSpPr>
          <p:spPr>
            <a:xfrm rot="5400000">
              <a:off x="2413320" y="3153364"/>
              <a:ext cx="225962" cy="1586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2" name="Flowchart: Summing Junction 241">
              <a:extLst>
                <a:ext uri="{FF2B5EF4-FFF2-40B4-BE49-F238E27FC236}">
                  <a16:creationId xmlns:a16="http://schemas.microsoft.com/office/drawing/2014/main" id="{2E7DAEF2-1080-466B-B3EF-6B1DB84F54C5}"/>
                </a:ext>
              </a:extLst>
            </p:cNvPr>
            <p:cNvSpPr/>
            <p:nvPr/>
          </p:nvSpPr>
          <p:spPr>
            <a:xfrm>
              <a:off x="329657" y="2562625"/>
              <a:ext cx="435069" cy="440343"/>
            </a:xfrm>
            <a:prstGeom prst="flowChartSummingJunct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F06A8B6A-9005-4E24-8E3F-8D06708795A1}"/>
                </a:ext>
              </a:extLst>
            </p:cNvPr>
            <p:cNvSpPr txBox="1"/>
            <p:nvPr/>
          </p:nvSpPr>
          <p:spPr>
            <a:xfrm>
              <a:off x="4313238" y="829255"/>
              <a:ext cx="1527175" cy="4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2275" b="1" u="sng" dirty="0"/>
                <a:t>New</a:t>
              </a:r>
              <a:endParaRPr lang="en-GB" sz="2275" b="1" u="sng" dirty="0"/>
            </a:p>
          </p:txBody>
        </p:sp>
        <p:sp>
          <p:nvSpPr>
            <p:cNvPr id="246" name="Arrow: Down 245">
              <a:extLst>
                <a:ext uri="{FF2B5EF4-FFF2-40B4-BE49-F238E27FC236}">
                  <a16:creationId xmlns:a16="http://schemas.microsoft.com/office/drawing/2014/main" id="{ED802956-0A31-4433-AF19-D457AA6D41A6}"/>
                </a:ext>
              </a:extLst>
            </p:cNvPr>
            <p:cNvSpPr/>
            <p:nvPr/>
          </p:nvSpPr>
          <p:spPr>
            <a:xfrm>
              <a:off x="4323009" y="1465664"/>
              <a:ext cx="376653" cy="21553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63" dirty="0"/>
                <a:t>1</a:t>
              </a:r>
              <a:endParaRPr lang="en-GB" sz="1463" dirty="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B26CDE46-059E-4AAE-824F-AC717BB80D72}"/>
                </a:ext>
              </a:extLst>
            </p:cNvPr>
            <p:cNvSpPr/>
            <p:nvPr/>
          </p:nvSpPr>
          <p:spPr>
            <a:xfrm>
              <a:off x="61790" y="713904"/>
              <a:ext cx="4232767" cy="16736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F320A234-1CD4-4EDC-9013-23AE422C41E0}"/>
                </a:ext>
              </a:extLst>
            </p:cNvPr>
            <p:cNvSpPr/>
            <p:nvPr/>
          </p:nvSpPr>
          <p:spPr>
            <a:xfrm>
              <a:off x="80471" y="2531902"/>
              <a:ext cx="4232767" cy="20631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3D35B9CB-4F9E-48B3-A5D1-0E49D91EBA9D}"/>
                </a:ext>
              </a:extLst>
            </p:cNvPr>
            <p:cNvSpPr/>
            <p:nvPr/>
          </p:nvSpPr>
          <p:spPr>
            <a:xfrm>
              <a:off x="5384099" y="759897"/>
              <a:ext cx="4232767" cy="48956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252" name="Arrow: Right 251">
              <a:extLst>
                <a:ext uri="{FF2B5EF4-FFF2-40B4-BE49-F238E27FC236}">
                  <a16:creationId xmlns:a16="http://schemas.microsoft.com/office/drawing/2014/main" id="{460CCFF1-208C-43A4-BFDE-5B09C446C6E2}"/>
                </a:ext>
              </a:extLst>
            </p:cNvPr>
            <p:cNvSpPr/>
            <p:nvPr/>
          </p:nvSpPr>
          <p:spPr>
            <a:xfrm>
              <a:off x="4451392" y="4345219"/>
              <a:ext cx="925221" cy="3749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63" dirty="0"/>
                <a:t>2</a:t>
              </a:r>
              <a:endParaRPr lang="en-GB" sz="1463" dirty="0"/>
            </a:p>
          </p:txBody>
        </p:sp>
        <p:sp>
          <p:nvSpPr>
            <p:cNvPr id="254" name="Arrow: Left 253">
              <a:extLst>
                <a:ext uri="{FF2B5EF4-FFF2-40B4-BE49-F238E27FC236}">
                  <a16:creationId xmlns:a16="http://schemas.microsoft.com/office/drawing/2014/main" id="{B4516B14-77A6-488B-AAA9-95305A7A8C64}"/>
                </a:ext>
              </a:extLst>
            </p:cNvPr>
            <p:cNvSpPr/>
            <p:nvPr/>
          </p:nvSpPr>
          <p:spPr>
            <a:xfrm>
              <a:off x="4451392" y="4744642"/>
              <a:ext cx="814671" cy="35911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63" dirty="0"/>
                <a:t>3</a:t>
              </a:r>
              <a:endParaRPr lang="en-GB" sz="1463" dirty="0"/>
            </a:p>
          </p:txBody>
        </p:sp>
        <p:sp>
          <p:nvSpPr>
            <p:cNvPr id="255" name="Arrow: Down 254">
              <a:extLst>
                <a:ext uri="{FF2B5EF4-FFF2-40B4-BE49-F238E27FC236}">
                  <a16:creationId xmlns:a16="http://schemas.microsoft.com/office/drawing/2014/main" id="{D82AB43E-77E6-48D2-8300-0B44FEC0191C}"/>
                </a:ext>
              </a:extLst>
            </p:cNvPr>
            <p:cNvSpPr/>
            <p:nvPr/>
          </p:nvSpPr>
          <p:spPr>
            <a:xfrm>
              <a:off x="4985528" y="1465663"/>
              <a:ext cx="376653" cy="2336193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63" dirty="0"/>
                <a:t>1</a:t>
              </a:r>
              <a:endParaRPr lang="en-GB" sz="1463" dirty="0"/>
            </a:p>
          </p:txBody>
        </p:sp>
        <p:sp>
          <p:nvSpPr>
            <p:cNvPr id="256" name="Arrow: Left 255">
              <a:extLst>
                <a:ext uri="{FF2B5EF4-FFF2-40B4-BE49-F238E27FC236}">
                  <a16:creationId xmlns:a16="http://schemas.microsoft.com/office/drawing/2014/main" id="{F3A4C90D-FA3D-458A-94BC-65E858B5B56C}"/>
                </a:ext>
              </a:extLst>
            </p:cNvPr>
            <p:cNvSpPr/>
            <p:nvPr/>
          </p:nvSpPr>
          <p:spPr>
            <a:xfrm>
              <a:off x="4431013" y="5178011"/>
              <a:ext cx="814671" cy="359110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63" dirty="0"/>
                <a:t>2</a:t>
              </a:r>
              <a:endParaRPr lang="en-GB" sz="1463" dirty="0"/>
            </a:p>
          </p:txBody>
        </p:sp>
        <p:sp>
          <p:nvSpPr>
            <p:cNvPr id="259" name="Arrow: Curved Right 258">
              <a:extLst>
                <a:ext uri="{FF2B5EF4-FFF2-40B4-BE49-F238E27FC236}">
                  <a16:creationId xmlns:a16="http://schemas.microsoft.com/office/drawing/2014/main" id="{4562F6FE-B457-477F-8075-B46EA4FF5A6C}"/>
                </a:ext>
              </a:extLst>
            </p:cNvPr>
            <p:cNvSpPr/>
            <p:nvPr/>
          </p:nvSpPr>
          <p:spPr>
            <a:xfrm>
              <a:off x="3481602" y="3242488"/>
              <a:ext cx="389142" cy="40383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>
                <a:solidFill>
                  <a:schemeClr val="tx1"/>
                </a:solidFill>
              </a:endParaRP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0845F189-E8B5-4C41-A2EE-699FB2139F14}"/>
                </a:ext>
              </a:extLst>
            </p:cNvPr>
            <p:cNvSpPr txBox="1"/>
            <p:nvPr/>
          </p:nvSpPr>
          <p:spPr>
            <a:xfrm>
              <a:off x="377852" y="5213951"/>
              <a:ext cx="3465781" cy="992836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SG" sz="1463" dirty="0"/>
                <a:t>ASP1 -&gt; NTU’s Tape (1</a:t>
              </a:r>
              <a:r>
                <a:rPr lang="en-SG" sz="1463" baseline="30000" dirty="0"/>
                <a:t>st</a:t>
              </a:r>
              <a:r>
                <a:rPr lang="en-SG" sz="1463" dirty="0"/>
                <a:t> copy)</a:t>
              </a:r>
            </a:p>
            <a:p>
              <a:endParaRPr lang="en-SG" sz="1463" dirty="0"/>
            </a:p>
            <a:p>
              <a:r>
                <a:rPr lang="en-SG" sz="1463" dirty="0"/>
                <a:t>ASP1 – route NTU-&gt; i4’s ZWS (2</a:t>
              </a:r>
              <a:r>
                <a:rPr lang="en-SG" sz="1463" baseline="30000" dirty="0"/>
                <a:t>nd</a:t>
              </a:r>
              <a:r>
                <a:rPr lang="en-SG" sz="1463" dirty="0"/>
                <a:t> copy)</a:t>
              </a:r>
            </a:p>
            <a:p>
              <a:endParaRPr lang="en-SG" sz="1463" dirty="0"/>
            </a:p>
          </p:txBody>
        </p:sp>
        <p:sp>
          <p:nvSpPr>
            <p:cNvPr id="261" name="Action Button: Help 26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557352C4-6FCA-4615-BCDB-D660B51D0A3D}"/>
                </a:ext>
              </a:extLst>
            </p:cNvPr>
            <p:cNvSpPr/>
            <p:nvPr/>
          </p:nvSpPr>
          <p:spPr>
            <a:xfrm>
              <a:off x="3854709" y="4645153"/>
              <a:ext cx="185738" cy="150041"/>
            </a:xfrm>
            <a:prstGeom prst="actionButtonHelp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262" name="Action Button: Help 26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07944BEE-7E24-4FA9-BE32-2B7064494340}"/>
                </a:ext>
              </a:extLst>
            </p:cNvPr>
            <p:cNvSpPr/>
            <p:nvPr/>
          </p:nvSpPr>
          <p:spPr>
            <a:xfrm>
              <a:off x="3851118" y="5213950"/>
              <a:ext cx="185738" cy="150041"/>
            </a:xfrm>
            <a:prstGeom prst="actionButtonHelp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49D0BE55-C42D-4AA5-81E1-66539A1A736C}"/>
                </a:ext>
              </a:extLst>
            </p:cNvPr>
            <p:cNvGrpSpPr/>
            <p:nvPr/>
          </p:nvGrpSpPr>
          <p:grpSpPr>
            <a:xfrm>
              <a:off x="6282400" y="5716982"/>
              <a:ext cx="2579040" cy="472424"/>
              <a:chOff x="7732184" y="6244984"/>
              <a:chExt cx="3174203" cy="581446"/>
            </a:xfrm>
          </p:grpSpPr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B6CAD488-95C1-46AE-B4B8-34222408AACA}"/>
                  </a:ext>
                </a:extLst>
              </p:cNvPr>
              <p:cNvSpPr txBox="1"/>
              <p:nvPr/>
            </p:nvSpPr>
            <p:spPr>
              <a:xfrm>
                <a:off x="7732184" y="6244984"/>
                <a:ext cx="3174203" cy="390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G" sz="1463" dirty="0"/>
                  <a:t>ASP2 -&gt; i4’s ZWS -&gt; NTU’s Tape</a:t>
                </a:r>
                <a:endParaRPr lang="en-GB" sz="1463" dirty="0"/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E5541398-A478-4BE1-9236-0B81F0C91F7D}"/>
                  </a:ext>
                </a:extLst>
              </p:cNvPr>
              <p:cNvSpPr txBox="1"/>
              <p:nvPr/>
            </p:nvSpPr>
            <p:spPr>
              <a:xfrm>
                <a:off x="7732184" y="6543552"/>
                <a:ext cx="1642043" cy="27518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>
                    <a:solidFill>
                      <a:schemeClr val="bg1"/>
                    </a:solidFill>
                  </a:rPr>
                  <a:t>1</a:t>
                </a:r>
                <a:endParaRPr lang="en-GB" sz="853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8CECFCD8-F5B8-40EF-AE0B-43188113371C}"/>
                  </a:ext>
                </a:extLst>
              </p:cNvPr>
              <p:cNvSpPr txBox="1"/>
              <p:nvPr/>
            </p:nvSpPr>
            <p:spPr>
              <a:xfrm>
                <a:off x="9642562" y="6551246"/>
                <a:ext cx="1113996" cy="27518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53" dirty="0">
                    <a:solidFill>
                      <a:schemeClr val="bg1"/>
                    </a:solidFill>
                  </a:rPr>
                  <a:t>2</a:t>
                </a:r>
                <a:endParaRPr lang="en-GB" sz="853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F4B74012-B229-42FC-81F8-B7062CA4279D}"/>
                </a:ext>
              </a:extLst>
            </p:cNvPr>
            <p:cNvGrpSpPr/>
            <p:nvPr/>
          </p:nvGrpSpPr>
          <p:grpSpPr>
            <a:xfrm>
              <a:off x="391518" y="4647388"/>
              <a:ext cx="3465781" cy="551621"/>
              <a:chOff x="468999" y="5111603"/>
              <a:chExt cx="4265577" cy="678918"/>
            </a:xfrm>
          </p:grpSpPr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0003EFAB-F2B9-40F2-9474-72437D0C9B88}"/>
                  </a:ext>
                </a:extLst>
              </p:cNvPr>
              <p:cNvGrpSpPr/>
              <p:nvPr/>
            </p:nvGrpSpPr>
            <p:grpSpPr>
              <a:xfrm>
                <a:off x="468999" y="5111603"/>
                <a:ext cx="4265577" cy="678918"/>
                <a:chOff x="468999" y="5111603"/>
                <a:chExt cx="4265577" cy="678918"/>
              </a:xfrm>
            </p:grpSpPr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A179D7E-249F-402C-8964-FA5A6B09AC1E}"/>
                    </a:ext>
                  </a:extLst>
                </p:cNvPr>
                <p:cNvSpPr txBox="1"/>
                <p:nvPr/>
              </p:nvSpPr>
              <p:spPr>
                <a:xfrm>
                  <a:off x="468999" y="5111603"/>
                  <a:ext cx="4265577" cy="390719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SG" sz="1463" dirty="0"/>
                    <a:t>ASP1 – route NTU-&gt; i4’s ZWS -&gt; NTU’s Tape</a:t>
                  </a:r>
                </a:p>
              </p:txBody>
            </p:sp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527D5A06-BDB5-4A7C-B0A7-6877F3A0BAE1}"/>
                    </a:ext>
                  </a:extLst>
                </p:cNvPr>
                <p:cNvSpPr txBox="1"/>
                <p:nvPr/>
              </p:nvSpPr>
              <p:spPr>
                <a:xfrm>
                  <a:off x="559091" y="5522912"/>
                  <a:ext cx="1751402" cy="267609"/>
                </a:xfrm>
                <a:prstGeom prst="rect">
                  <a:avLst/>
                </a:prstGeom>
                <a:solidFill>
                  <a:srgbClr val="0070C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sz="813" dirty="0">
                      <a:solidFill>
                        <a:schemeClr val="bg1"/>
                      </a:solidFill>
                    </a:rPr>
                    <a:t>1</a:t>
                  </a:r>
                  <a:endParaRPr lang="en-GB" sz="813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TextBox 267">
                  <a:extLst>
                    <a:ext uri="{FF2B5EF4-FFF2-40B4-BE49-F238E27FC236}">
                      <a16:creationId xmlns:a16="http://schemas.microsoft.com/office/drawing/2014/main" id="{F7AAA098-584B-4DAA-8095-6E0C651D8C1B}"/>
                    </a:ext>
                  </a:extLst>
                </p:cNvPr>
                <p:cNvSpPr txBox="1"/>
                <p:nvPr/>
              </p:nvSpPr>
              <p:spPr>
                <a:xfrm>
                  <a:off x="2370023" y="5522910"/>
                  <a:ext cx="1002672" cy="267609"/>
                </a:xfrm>
                <a:prstGeom prst="rect">
                  <a:avLst/>
                </a:prstGeom>
                <a:solidFill>
                  <a:srgbClr val="0070C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sz="813" dirty="0">
                      <a:solidFill>
                        <a:schemeClr val="bg1"/>
                      </a:solidFill>
                    </a:rPr>
                    <a:t>2</a:t>
                  </a:r>
                  <a:endParaRPr lang="en-GB" sz="813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4DB0F457-6E12-4DAA-9544-1945FA559626}"/>
                  </a:ext>
                </a:extLst>
              </p:cNvPr>
              <p:cNvSpPr txBox="1"/>
              <p:nvPr/>
            </p:nvSpPr>
            <p:spPr>
              <a:xfrm>
                <a:off x="3503894" y="5522910"/>
                <a:ext cx="1002672" cy="267609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sz="813" dirty="0">
                    <a:solidFill>
                      <a:schemeClr val="bg1"/>
                    </a:solidFill>
                  </a:rPr>
                  <a:t>3</a:t>
                </a:r>
                <a:endParaRPr lang="en-GB" sz="813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80FB7C06-FE08-42AC-83F5-EC12EE38B733}"/>
                </a:ext>
              </a:extLst>
            </p:cNvPr>
            <p:cNvSpPr txBox="1"/>
            <p:nvPr/>
          </p:nvSpPr>
          <p:spPr>
            <a:xfrm>
              <a:off x="451248" y="5461150"/>
              <a:ext cx="2182179" cy="2174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813" dirty="0">
                  <a:solidFill>
                    <a:schemeClr val="bg1"/>
                  </a:solidFill>
                </a:rPr>
                <a:t>1</a:t>
              </a:r>
              <a:endParaRPr lang="en-GB" sz="813" dirty="0">
                <a:solidFill>
                  <a:schemeClr val="bg1"/>
                </a:solidFill>
              </a:endParaRP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914710D9-BF65-462B-AB1B-1EFF1502EA58}"/>
                </a:ext>
              </a:extLst>
            </p:cNvPr>
            <p:cNvSpPr txBox="1"/>
            <p:nvPr/>
          </p:nvSpPr>
          <p:spPr>
            <a:xfrm>
              <a:off x="1035735" y="5943671"/>
              <a:ext cx="1597691" cy="2174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813" dirty="0">
                  <a:solidFill>
                    <a:schemeClr val="bg1"/>
                  </a:solidFill>
                </a:rPr>
                <a:t>2</a:t>
              </a:r>
              <a:endParaRPr lang="en-GB" sz="813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2D6115-90B2-43A6-9129-F1D0B9E8D722}"/>
                </a:ext>
              </a:extLst>
            </p:cNvPr>
            <p:cNvSpPr txBox="1"/>
            <p:nvPr/>
          </p:nvSpPr>
          <p:spPr>
            <a:xfrm>
              <a:off x="6227191" y="5278687"/>
              <a:ext cx="808312" cy="39241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SG" sz="975" dirty="0"/>
                <a:t>ASP1’s GPFS</a:t>
              </a:r>
              <a:endParaRPr lang="en-GB" sz="975" dirty="0"/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36870605-7298-42BC-90A8-59414BCB4309}"/>
                </a:ext>
              </a:extLst>
            </p:cNvPr>
            <p:cNvSpPr txBox="1"/>
            <p:nvPr/>
          </p:nvSpPr>
          <p:spPr>
            <a:xfrm>
              <a:off x="7035503" y="5278235"/>
              <a:ext cx="852686" cy="39241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SG" sz="975" dirty="0"/>
                <a:t>ASP2A’s GPFS</a:t>
              </a:r>
              <a:endParaRPr lang="en-GB" sz="975" dirty="0"/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407309E-D123-45E6-BE3A-838EAAF812F6}"/>
                </a:ext>
              </a:extLst>
            </p:cNvPr>
            <p:cNvSpPr txBox="1"/>
            <p:nvPr/>
          </p:nvSpPr>
          <p:spPr>
            <a:xfrm>
              <a:off x="2703790" y="859128"/>
              <a:ext cx="939560" cy="31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463" dirty="0"/>
                <a:t>ASP1</a:t>
              </a:r>
              <a:endParaRPr lang="en-GB" sz="1463" dirty="0"/>
            </a:p>
          </p:txBody>
        </p: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0B0B2AE9-4619-4951-A065-9F0E17952D44}"/>
                </a:ext>
              </a:extLst>
            </p:cNvPr>
            <p:cNvSpPr txBox="1"/>
            <p:nvPr/>
          </p:nvSpPr>
          <p:spPr>
            <a:xfrm>
              <a:off x="5913362" y="815747"/>
              <a:ext cx="939560" cy="31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463" dirty="0"/>
                <a:t>ASP2A</a:t>
              </a:r>
              <a:endParaRPr lang="en-GB" sz="1463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5B474C-1BD1-41E0-B807-4F3056315302}"/>
                </a:ext>
              </a:extLst>
            </p:cNvPr>
            <p:cNvSpPr txBox="1"/>
            <p:nvPr/>
          </p:nvSpPr>
          <p:spPr>
            <a:xfrm>
              <a:off x="6411719" y="3282110"/>
              <a:ext cx="1051367" cy="317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463" dirty="0"/>
                <a:t>stage</a:t>
              </a:r>
              <a:endParaRPr lang="en-GB" sz="1463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8A42BE9-7213-47FD-9928-D526C85EBA69}"/>
                </a:ext>
              </a:extLst>
            </p:cNvPr>
            <p:cNvSpPr/>
            <p:nvPr/>
          </p:nvSpPr>
          <p:spPr>
            <a:xfrm>
              <a:off x="6220159" y="3684412"/>
              <a:ext cx="3307989" cy="1596272"/>
            </a:xfrm>
            <a:prstGeom prst="rect">
              <a:avLst/>
            </a:prstGeom>
            <a:solidFill>
              <a:srgbClr val="FFFF00">
                <a:alpha val="5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63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AC0F22-FB1D-4344-910F-430C3F861863}"/>
                </a:ext>
              </a:extLst>
            </p:cNvPr>
            <p:cNvSpPr txBox="1"/>
            <p:nvPr/>
          </p:nvSpPr>
          <p:spPr>
            <a:xfrm>
              <a:off x="7932351" y="4786258"/>
              <a:ext cx="1663857" cy="54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463" dirty="0"/>
                <a:t>Extend ASP1’s IB Fabrics to DMF</a:t>
              </a:r>
              <a:endParaRPr lang="en-GB" sz="1463" dirty="0"/>
            </a:p>
          </p:txBody>
        </p:sp>
      </p:grpSp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30847CD8-763C-1462-19F0-EE9F1525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05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3C77F7F-D3CA-421B-AB0E-367B5C441D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667257"/>
              </p:ext>
            </p:extLst>
          </p:nvPr>
        </p:nvGraphicFramePr>
        <p:xfrm>
          <a:off x="1476193" y="3868833"/>
          <a:ext cx="6446838" cy="275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B1B30B1-F81D-48B0-BAD8-389E6B3F2D4E}"/>
              </a:ext>
            </a:extLst>
          </p:cNvPr>
          <p:cNvSpPr txBox="1"/>
          <p:nvPr/>
        </p:nvSpPr>
        <p:spPr>
          <a:xfrm>
            <a:off x="8023951" y="6122991"/>
            <a:ext cx="15603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dirty="0"/>
              <a:t>As of 24 Feb 2022</a:t>
            </a:r>
            <a:endParaRPr lang="en-GB" sz="11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379C5AE-F396-4275-A233-F2DAB5442A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3749164"/>
              </p:ext>
            </p:extLst>
          </p:nvPr>
        </p:nvGraphicFramePr>
        <p:xfrm>
          <a:off x="1476193" y="731551"/>
          <a:ext cx="6446838" cy="274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E7FF6D2-9863-A692-AAC5-B5F1CCE7ADED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Example for the Filesystem usage: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BD82EA-43B1-25F4-FB4C-4C503784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3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3" y="851647"/>
            <a:ext cx="9493007" cy="6006352"/>
          </a:xfrm>
        </p:spPr>
        <p:txBody>
          <a:bodyPr>
            <a:normAutofit/>
          </a:bodyPr>
          <a:lstStyle/>
          <a:p>
            <a:pPr>
              <a:buClr>
                <a:srgbClr val="788691"/>
              </a:buClr>
            </a:pPr>
            <a:r>
              <a:rPr lang="en-US" sz="1600" dirty="0">
                <a:latin typeface="Arial" panose="020B0604020202020204" pitchFamily="34" charset="0"/>
              </a:rPr>
              <a:t>Application Period: 1 Aug 2022 to 30 Nov 2022 (subject to changes)</a:t>
            </a:r>
          </a:p>
          <a:p>
            <a:pPr>
              <a:buClr>
                <a:srgbClr val="788691"/>
              </a:buClr>
            </a:pPr>
            <a:r>
              <a:rPr lang="en-US" sz="1600" dirty="0">
                <a:latin typeface="Arial" panose="020B0604020202020204" pitchFamily="34" charset="0"/>
              </a:rPr>
              <a:t>Resource Allocation Period: Starting from Q4-2022</a:t>
            </a:r>
          </a:p>
          <a:p>
            <a:pPr lvl="1">
              <a:buClr>
                <a:srgbClr val="788691"/>
              </a:buClr>
            </a:pPr>
            <a:r>
              <a:rPr lang="en-US" sz="1400" dirty="0">
                <a:latin typeface="Arial" panose="020B0604020202020204" pitchFamily="34" charset="0"/>
              </a:rPr>
              <a:t>NSCC will </a:t>
            </a:r>
            <a:r>
              <a:rPr lang="en-US" sz="1200" dirty="0">
                <a:latin typeface="Arial" panose="020B0604020202020204" pitchFamily="34" charset="0"/>
              </a:rPr>
              <a:t>be</a:t>
            </a:r>
            <a:r>
              <a:rPr lang="en-US" sz="1400" dirty="0">
                <a:latin typeface="Arial" panose="020B0604020202020204" pitchFamily="34" charset="0"/>
              </a:rPr>
              <a:t> accepting applications while getting the system ready. Once the system is ready, we will inform all successful applicants on the onboarding process</a:t>
            </a:r>
          </a:p>
          <a:p>
            <a:pPr>
              <a:buClr>
                <a:srgbClr val="788691"/>
              </a:buClr>
            </a:pPr>
            <a:r>
              <a:rPr lang="en-US" sz="1600" dirty="0">
                <a:latin typeface="Arial" panose="020B0604020202020204" pitchFamily="34" charset="0"/>
              </a:rPr>
              <a:t>This call is open for the early use of ASPIRE 2A for purposes such as software verification, porting, tuning, test runs, etc. </a:t>
            </a:r>
          </a:p>
          <a:p>
            <a:pPr>
              <a:buClr>
                <a:srgbClr val="788691"/>
              </a:buClr>
            </a:pPr>
            <a:r>
              <a:rPr lang="en-US" sz="1600" dirty="0">
                <a:latin typeface="Arial" panose="020B0604020202020204" pitchFamily="34" charset="0"/>
              </a:rPr>
              <a:t>Applicants will be notified of the outcome via email as soon as the review process is completed.</a:t>
            </a:r>
          </a:p>
          <a:p>
            <a:pPr>
              <a:buClr>
                <a:srgbClr val="788691"/>
              </a:buClr>
            </a:pPr>
            <a:r>
              <a:rPr lang="en-US" sz="1600" dirty="0">
                <a:latin typeface="Arial" panose="020B0604020202020204" pitchFamily="34" charset="0"/>
              </a:rPr>
              <a:t>For users with existing projects, the project data will be migrated from ASPIRE 1 to ASPIRE 2A. Once the project is successfully running on ASPIRE 2A, it will cease to run on ASPIRE 1. </a:t>
            </a:r>
          </a:p>
          <a:p>
            <a:pPr>
              <a:buClr>
                <a:srgbClr val="788691"/>
              </a:buClr>
            </a:pPr>
            <a:r>
              <a:rPr lang="en-SG" sz="1600" dirty="0">
                <a:latin typeface="Arial" panose="020B0604020202020204" pitchFamily="34" charset="0"/>
              </a:rPr>
              <a:t>Applications can be submitted via the </a:t>
            </a:r>
            <a:r>
              <a:rPr lang="en-SG" sz="16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  <a:hlinkClick r:id="rId2"/>
              </a:rPr>
              <a:t>Online Application Form</a:t>
            </a:r>
            <a:r>
              <a:rPr lang="en-SG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PGothic" panose="020B0600070205080204" pitchFamily="34" charset="-128"/>
              </a:rPr>
              <a:t>.</a:t>
            </a:r>
            <a:endParaRPr lang="en-US" sz="1600" dirty="0">
              <a:latin typeface="Arial" panose="020B0604020202020204" pitchFamily="34" charset="0"/>
            </a:endParaRPr>
          </a:p>
          <a:p>
            <a:pPr>
              <a:buClr>
                <a:srgbClr val="788691"/>
              </a:buClr>
            </a:pPr>
            <a:endParaRPr lang="en-US" sz="1600" dirty="0">
              <a:latin typeface="Arial" panose="020B0604020202020204" pitchFamily="34" charset="0"/>
            </a:endParaRPr>
          </a:p>
          <a:p>
            <a:pPr>
              <a:buClr>
                <a:srgbClr val="788691"/>
              </a:buClr>
            </a:pPr>
            <a:endParaRPr lang="en-US" sz="16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Call for Early Use of ASPIRE 2A</a:t>
            </a:r>
          </a:p>
        </p:txBody>
      </p:sp>
    </p:spTree>
    <p:extLst>
      <p:ext uri="{BB962C8B-B14F-4D97-AF65-F5344CB8AC3E}">
        <p14:creationId xmlns:p14="http://schemas.microsoft.com/office/powerpoint/2010/main" val="28874484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1ACDEC9-FDC3-4A43-9854-EF1C30D6FA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746" y="1071850"/>
            <a:ext cx="2107776" cy="2810368"/>
          </a:xfrm>
          <a:prstGeom prst="rect">
            <a:avLst/>
          </a:prstGeom>
        </p:spPr>
      </p:pic>
      <p:pic>
        <p:nvPicPr>
          <p:cNvPr id="9" name="Picture 8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7969BE68-B8F5-4404-BDBD-7EF74B377D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31" y="1082976"/>
            <a:ext cx="2107776" cy="2810368"/>
          </a:xfrm>
          <a:prstGeom prst="rect">
            <a:avLst/>
          </a:prstGeom>
        </p:spPr>
      </p:pic>
      <p:pic>
        <p:nvPicPr>
          <p:cNvPr id="11" name="Picture 10" descr="A person standing in a warehouse&#10;&#10;Description automatically generated with low confidence">
            <a:extLst>
              <a:ext uri="{FF2B5EF4-FFF2-40B4-BE49-F238E27FC236}">
                <a16:creationId xmlns:a16="http://schemas.microsoft.com/office/drawing/2014/main" id="{8D515AA3-3068-4E97-905E-0D526EDEBC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664" y="1071852"/>
            <a:ext cx="2107777" cy="2810369"/>
          </a:xfrm>
          <a:prstGeom prst="rect">
            <a:avLst/>
          </a:prstGeom>
        </p:spPr>
      </p:pic>
      <p:pic>
        <p:nvPicPr>
          <p:cNvPr id="13" name="Picture 12" descr="A picture containing indoor, electronics, computer, subway&#10;&#10;Description automatically generated">
            <a:extLst>
              <a:ext uri="{FF2B5EF4-FFF2-40B4-BE49-F238E27FC236}">
                <a16:creationId xmlns:a16="http://schemas.microsoft.com/office/drawing/2014/main" id="{B6C2809F-7E65-4904-B20B-8031A397BF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488" y="4173320"/>
            <a:ext cx="2567713" cy="1925785"/>
          </a:xfrm>
          <a:prstGeom prst="rect">
            <a:avLst/>
          </a:prstGeom>
        </p:spPr>
      </p:pic>
      <p:pic>
        <p:nvPicPr>
          <p:cNvPr id="15" name="Picture 14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6AAB1122-A703-4277-A653-71E94E85FA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16" y="1082976"/>
            <a:ext cx="2107776" cy="28103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F33268-3A83-4F31-A71D-15FE5BC478D2}"/>
              </a:ext>
            </a:extLst>
          </p:cNvPr>
          <p:cNvSpPr txBox="1"/>
          <p:nvPr/>
        </p:nvSpPr>
        <p:spPr bwMode="gray">
          <a:xfrm>
            <a:off x="553734" y="3874479"/>
            <a:ext cx="1024138" cy="3327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731"/>
              </a:spcBef>
            </a:pPr>
            <a:r>
              <a:rPr lang="en-US" sz="1463" dirty="0"/>
              <a:t>Unloading</a:t>
            </a:r>
            <a:endParaRPr lang="en-GB" sz="1463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8C39E4-7AED-4D3D-B476-DB3F330F5233}"/>
              </a:ext>
            </a:extLst>
          </p:cNvPr>
          <p:cNvSpPr txBox="1"/>
          <p:nvPr/>
        </p:nvSpPr>
        <p:spPr bwMode="gray">
          <a:xfrm>
            <a:off x="2966898" y="3882218"/>
            <a:ext cx="1024138" cy="3327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731"/>
              </a:spcBef>
            </a:pPr>
            <a:r>
              <a:rPr lang="en-US" sz="1463" dirty="0"/>
              <a:t>Checking Order</a:t>
            </a:r>
            <a:endParaRPr lang="en-GB" sz="1463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C0EE28-3C1A-4983-ABD4-B7A1C90EF4A0}"/>
              </a:ext>
            </a:extLst>
          </p:cNvPr>
          <p:cNvSpPr txBox="1"/>
          <p:nvPr/>
        </p:nvSpPr>
        <p:spPr bwMode="gray">
          <a:xfrm>
            <a:off x="5082603" y="3882218"/>
            <a:ext cx="1024138" cy="3327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731"/>
              </a:spcBef>
            </a:pPr>
            <a:r>
              <a:rPr lang="en-US" sz="1463" dirty="0"/>
              <a:t>Floor Boarding outside DC</a:t>
            </a:r>
            <a:endParaRPr lang="en-GB" sz="1463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690E70-016D-49C4-9882-3A75E67E2CD1}"/>
              </a:ext>
            </a:extLst>
          </p:cNvPr>
          <p:cNvSpPr txBox="1"/>
          <p:nvPr/>
        </p:nvSpPr>
        <p:spPr bwMode="gray">
          <a:xfrm>
            <a:off x="8201089" y="3874479"/>
            <a:ext cx="1024138" cy="3327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731"/>
              </a:spcBef>
            </a:pPr>
            <a:r>
              <a:rPr lang="en-US" sz="1463" dirty="0"/>
              <a:t>In Area A</a:t>
            </a:r>
            <a:endParaRPr lang="en-GB" sz="1463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0FECB0-243E-477C-89A6-5F02574EE9D1}"/>
              </a:ext>
            </a:extLst>
          </p:cNvPr>
          <p:cNvSpPr txBox="1"/>
          <p:nvPr/>
        </p:nvSpPr>
        <p:spPr bwMode="gray">
          <a:xfrm>
            <a:off x="7303358" y="5868019"/>
            <a:ext cx="1024138" cy="3327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731"/>
              </a:spcBef>
            </a:pPr>
            <a:r>
              <a:rPr lang="en-US" sz="1463" dirty="0"/>
              <a:t>In Area B</a:t>
            </a:r>
            <a:r>
              <a:rPr lang="en-US" sz="1138" i="1" dirty="0"/>
              <a:t>(before floor protection)</a:t>
            </a:r>
            <a:endParaRPr lang="en-GB" sz="1463" i="1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6EBCC98-8C4A-EA6A-E023-8AFEBBA5C6D7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Updates on IT Equipment Delivery (15-16 Nov)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1A93B-27BD-50DC-61D9-ADC2FEEA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1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4"/>
          <p:cNvSpPr txBox="1">
            <a:spLocks noGrp="1"/>
          </p:cNvSpPr>
          <p:nvPr>
            <p:ph type="title"/>
          </p:nvPr>
        </p:nvSpPr>
        <p:spPr>
          <a:xfrm>
            <a:off x="172720" y="1087211"/>
            <a:ext cx="4939274" cy="1034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231A"/>
              </a:buClr>
              <a:buSzPts val="1800"/>
              <a:buFont typeface="Arial"/>
              <a:buNone/>
            </a:pPr>
            <a:r>
              <a:rPr lang="en-US" sz="1800" dirty="0" err="1">
                <a:latin typeface="Arial" panose="020B0604020202020204" pitchFamily="34" charset="0"/>
              </a:rPr>
              <a:t>Superconnected</a:t>
            </a:r>
            <a:r>
              <a:rPr lang="en-US" sz="1800" dirty="0">
                <a:latin typeface="Arial" panose="020B0604020202020204" pitchFamily="34" charset="0"/>
              </a:rPr>
              <a:t> Locally - </a:t>
            </a:r>
            <a:br>
              <a:rPr lang="en-US" sz="1800" dirty="0">
                <a:latin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</a:rPr>
              <a:t>Ultra High-speed InfiniBand for Data Transfers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486" name="Google Shape;486;p14"/>
          <p:cNvSpPr txBox="1"/>
          <p:nvPr/>
        </p:nvSpPr>
        <p:spPr>
          <a:xfrm>
            <a:off x="150743" y="2380612"/>
            <a:ext cx="4764158" cy="386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E4745"/>
              </a:buClr>
              <a:buSzPts val="1400"/>
              <a:buFont typeface="Arial"/>
              <a:buNone/>
            </a:pPr>
            <a:r>
              <a:rPr lang="en-US" sz="1400" b="1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Leveraging long-haul InfiniBand </a:t>
            </a:r>
            <a:r>
              <a:rPr lang="en-US" sz="1400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switches, NSCC is able to deliver high-bandwidth and low-latency between different geographic locations in Singapore. Our connections are done in collaboration with the </a:t>
            </a:r>
            <a:r>
              <a:rPr lang="en-US" sz="1400" i="1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Singapore Advanced Research and Education Network (</a:t>
            </a:r>
            <a:r>
              <a:rPr lang="en-US" sz="1400" i="1" dirty="0" err="1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SingAREN</a:t>
            </a:r>
            <a:r>
              <a:rPr lang="en-US" sz="1400" i="1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400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1400" i="1" dirty="0" err="1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SingAREN</a:t>
            </a:r>
            <a:r>
              <a:rPr lang="en-US" sz="1400" i="1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-Lightwave Internet Exchange (SLIX)</a:t>
            </a:r>
            <a:r>
              <a:rPr lang="en-US" sz="1400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dirty="0">
              <a:solidFill>
                <a:srgbClr val="3E47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dirty="0">
              <a:solidFill>
                <a:srgbClr val="3E47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280"/>
              </a:spcBef>
              <a:spcAft>
                <a:spcPts val="0"/>
              </a:spcAft>
              <a:buClr>
                <a:srgbClr val="3E4745"/>
              </a:buClr>
              <a:buSzPts val="1400"/>
              <a:buFont typeface="Arial"/>
              <a:buNone/>
            </a:pPr>
            <a:r>
              <a:rPr lang="en-US" sz="1400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This means that researchers using ASPIRE1 at locations </a:t>
            </a:r>
            <a:r>
              <a:rPr lang="en-US" sz="1400" dirty="0" err="1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islandwide</a:t>
            </a:r>
            <a:r>
              <a:rPr lang="en-US" sz="1400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 experience the same connectivity and speed as if they were at NSCC itself! </a:t>
            </a:r>
            <a:endParaRPr dirty="0"/>
          </a:p>
        </p:txBody>
      </p:sp>
      <p:sp>
        <p:nvSpPr>
          <p:cNvPr id="487" name="Google Shape;487;p14"/>
          <p:cNvSpPr/>
          <p:nvPr/>
        </p:nvSpPr>
        <p:spPr>
          <a:xfrm>
            <a:off x="172720" y="224772"/>
            <a:ext cx="7884160" cy="603181"/>
          </a:xfrm>
          <a:prstGeom prst="roundRect">
            <a:avLst>
              <a:gd name="adj" fmla="val 29228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National Supercomputing Centre Singapore (NSCC) </a:t>
            </a:r>
            <a:endParaRPr sz="24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4"/>
          <p:cNvSpPr/>
          <p:nvPr/>
        </p:nvSpPr>
        <p:spPr>
          <a:xfrm>
            <a:off x="5191125" y="3723687"/>
            <a:ext cx="4645851" cy="1878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Our current connections link:</a:t>
            </a:r>
            <a:endParaRPr dirty="0"/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E4745"/>
              </a:buClr>
              <a:buSzPts val="1400"/>
              <a:buFont typeface="Noto Sans Symbols"/>
              <a:buChar char="▪"/>
            </a:pPr>
            <a:r>
              <a:rPr lang="en-US" sz="1400" b="1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Agency for Science, Technology and Research (A*STAR) </a:t>
            </a:r>
            <a:endParaRPr dirty="0"/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E4745"/>
              </a:buClr>
              <a:buSzPts val="1400"/>
              <a:buFont typeface="Noto Sans Symbols"/>
              <a:buChar char="▪"/>
            </a:pPr>
            <a:r>
              <a:rPr lang="en-US" sz="1400" b="1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National University of Singapore (NUS)</a:t>
            </a:r>
            <a:endParaRPr dirty="0"/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E4745"/>
              </a:buClr>
              <a:buSzPts val="1400"/>
              <a:buFont typeface="Noto Sans Symbols"/>
              <a:buChar char="▪"/>
            </a:pPr>
            <a:r>
              <a:rPr lang="en-US" sz="1400" b="1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Nanyang Technological University (NTU)</a:t>
            </a:r>
            <a:endParaRPr sz="1400" dirty="0">
              <a:solidFill>
                <a:srgbClr val="3E47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E4745"/>
              </a:buClr>
              <a:buSzPts val="1400"/>
              <a:buFont typeface="Noto Sans Symbols"/>
              <a:buChar char="▪"/>
            </a:pPr>
            <a:r>
              <a:rPr lang="en-US" sz="1400" b="1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Singapore University of Technology and Design (SUTD)</a:t>
            </a:r>
            <a:endParaRPr sz="1400" dirty="0">
              <a:solidFill>
                <a:srgbClr val="3E47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4"/>
          <p:cNvSpPr/>
          <p:nvPr/>
        </p:nvSpPr>
        <p:spPr>
          <a:xfrm>
            <a:off x="5260148" y="5725614"/>
            <a:ext cx="2739853" cy="32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>
                <a:solidFill>
                  <a:srgbClr val="3E4745"/>
                </a:solidFill>
                <a:latin typeface="Arial"/>
                <a:ea typeface="Arial"/>
                <a:cs typeface="Arial"/>
                <a:sym typeface="Arial"/>
              </a:rPr>
              <a:t>With more connections to come!</a:t>
            </a:r>
            <a:endParaRPr dirty="0"/>
          </a:p>
        </p:txBody>
      </p:sp>
      <p:pic>
        <p:nvPicPr>
          <p:cNvPr id="490" name="Google Shape;4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1125" y="1115148"/>
            <a:ext cx="4464844" cy="23213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23CDA0-8E5D-5B5E-6A36-29257375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, electronics&#10;&#10;Description automatically generated">
            <a:extLst>
              <a:ext uri="{FF2B5EF4-FFF2-40B4-BE49-F238E27FC236}">
                <a16:creationId xmlns:a16="http://schemas.microsoft.com/office/drawing/2014/main" id="{1D45D446-86DA-47C9-9CA0-2EF3BAF811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1088013"/>
            <a:ext cx="3538421" cy="4717894"/>
          </a:xfrm>
          <a:prstGeom prst="rect">
            <a:avLst/>
          </a:prstGeom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57B32E83-68EF-4C28-8CCC-49B1233A28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088012"/>
            <a:ext cx="3538421" cy="47178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D407E9-31CE-486A-8E00-B2095A276687}"/>
              </a:ext>
            </a:extLst>
          </p:cNvPr>
          <p:cNvSpPr txBox="1"/>
          <p:nvPr/>
        </p:nvSpPr>
        <p:spPr bwMode="gray">
          <a:xfrm>
            <a:off x="2747953" y="5891458"/>
            <a:ext cx="4410094" cy="2644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731"/>
              </a:spcBef>
            </a:pPr>
            <a:r>
              <a:rPr lang="en-US" sz="1400" dirty="0"/>
              <a:t>Usage of Server Lifter to lift and mount the D8000 enclosures</a:t>
            </a:r>
            <a:endParaRPr lang="en-GB" sz="1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0C39B5-BCC2-CE17-6AB9-B73F6575B40D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Updates on IT Equipment Delivery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343FF1-0AA7-8DF4-3280-179FBE13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3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D3E0283-D4DB-4ABF-902D-51246091A9BE}"/>
              </a:ext>
            </a:extLst>
          </p:cNvPr>
          <p:cNvSpPr txBox="1"/>
          <p:nvPr/>
        </p:nvSpPr>
        <p:spPr bwMode="gray">
          <a:xfrm>
            <a:off x="817715" y="4324722"/>
            <a:ext cx="742950" cy="2747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731"/>
              </a:spcBef>
            </a:pPr>
            <a:r>
              <a:rPr lang="en-US" sz="975" dirty="0"/>
              <a:t>D8000 HDD on pallet</a:t>
            </a:r>
            <a:endParaRPr lang="en-GB" sz="975" dirty="0"/>
          </a:p>
        </p:txBody>
      </p:sp>
      <p:pic>
        <p:nvPicPr>
          <p:cNvPr id="4" name="Picture 3" descr="A picture containing text, person, person, male&#10;&#10;Description automatically generated">
            <a:extLst>
              <a:ext uri="{FF2B5EF4-FFF2-40B4-BE49-F238E27FC236}">
                <a16:creationId xmlns:a16="http://schemas.microsoft.com/office/drawing/2014/main" id="{7DE1FF5B-EEDD-4107-AD7E-F3414F84D9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564" y="2012918"/>
            <a:ext cx="2748861" cy="3665148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04441CEC-4F4B-4FAB-BEBD-5A2B0A1A9F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0" y="2012920"/>
            <a:ext cx="2977050" cy="2232787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983E7240-5B62-48AA-B569-F2770BB932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799" y="2034116"/>
            <a:ext cx="3853797" cy="2890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F727B0-82B7-4F85-90DF-3338688FBB3B}"/>
              </a:ext>
            </a:extLst>
          </p:cNvPr>
          <p:cNvSpPr txBox="1"/>
          <p:nvPr/>
        </p:nvSpPr>
        <p:spPr bwMode="gray">
          <a:xfrm>
            <a:off x="3120562" y="5731058"/>
            <a:ext cx="742950" cy="2747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731"/>
              </a:spcBef>
            </a:pPr>
            <a:r>
              <a:rPr lang="en-US" sz="975" dirty="0"/>
              <a:t>Unpacking HDD to be slotted into D8000 enclosure</a:t>
            </a:r>
            <a:endParaRPr lang="en-GB" sz="975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D12AB4-1BCD-4227-A16B-826E0272A025}"/>
              </a:ext>
            </a:extLst>
          </p:cNvPr>
          <p:cNvSpPr txBox="1"/>
          <p:nvPr/>
        </p:nvSpPr>
        <p:spPr bwMode="gray">
          <a:xfrm>
            <a:off x="6545669" y="4962996"/>
            <a:ext cx="742950" cy="2747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731"/>
              </a:spcBef>
            </a:pPr>
            <a:r>
              <a:rPr lang="en-US" sz="975" dirty="0"/>
              <a:t>In progress of slotting HDD into D8000 enclosure</a:t>
            </a:r>
            <a:endParaRPr lang="en-GB" sz="975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AEFDFE4-9AE5-78AC-882C-FE3D44238909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10562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Updates on IT Equipment Delivery on 28 DEC (D8000 HDD)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47FFD1-92F4-1905-488B-0A277D0A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erver room&#10;&#10;Description automatically generated with medium confidence">
            <a:extLst>
              <a:ext uri="{FF2B5EF4-FFF2-40B4-BE49-F238E27FC236}">
                <a16:creationId xmlns:a16="http://schemas.microsoft.com/office/drawing/2014/main" id="{36F739B9-BDAF-48B5-AE52-61FAF79BF7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31" y="1438579"/>
            <a:ext cx="2307698" cy="3071937"/>
          </a:xfrm>
          <a:prstGeom prst="rect">
            <a:avLst/>
          </a:prstGeom>
        </p:spPr>
      </p:pic>
      <p:pic>
        <p:nvPicPr>
          <p:cNvPr id="9" name="Picture 8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BFDEAAD9-A642-4E0C-88A4-5E59F6221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875" y="1438576"/>
            <a:ext cx="2344098" cy="3120390"/>
          </a:xfrm>
          <a:prstGeom prst="rect">
            <a:avLst/>
          </a:prstGeom>
        </p:spPr>
      </p:pic>
      <p:pic>
        <p:nvPicPr>
          <p:cNvPr id="11" name="Picture 10" descr="A picture containing text, computer, indoor, electronics&#10;&#10;Description automatically generated">
            <a:extLst>
              <a:ext uri="{FF2B5EF4-FFF2-40B4-BE49-F238E27FC236}">
                <a16:creationId xmlns:a16="http://schemas.microsoft.com/office/drawing/2014/main" id="{1A412C45-667F-4935-B4C1-B16FDEB78E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723" y="1438579"/>
            <a:ext cx="2356259" cy="3136579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3F06C89C-3AF5-49E5-BB0B-00DB14E48A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567" y="1438579"/>
            <a:ext cx="2356259" cy="31365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3E0283-D4DB-4ABF-902D-51246091A9BE}"/>
              </a:ext>
            </a:extLst>
          </p:cNvPr>
          <p:cNvSpPr txBox="1"/>
          <p:nvPr/>
        </p:nvSpPr>
        <p:spPr bwMode="gray">
          <a:xfrm>
            <a:off x="7526868" y="4729266"/>
            <a:ext cx="2164924" cy="5059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Bef>
                <a:spcPts val="731"/>
              </a:spcBef>
            </a:pPr>
            <a:r>
              <a:rPr lang="en-US" sz="1000" dirty="0"/>
              <a:t>Walk through with </a:t>
            </a:r>
            <a:r>
              <a:rPr lang="en-US" sz="1000" dirty="0" err="1"/>
              <a:t>CrayEX</a:t>
            </a:r>
            <a:r>
              <a:rPr lang="en-US" sz="1000" dirty="0"/>
              <a:t> mock-up </a:t>
            </a:r>
          </a:p>
          <a:p>
            <a:pPr>
              <a:spcBef>
                <a:spcPts val="731"/>
              </a:spcBef>
            </a:pPr>
            <a:r>
              <a:rPr lang="en-US" sz="1000" dirty="0"/>
              <a:t>Wooden box and pallet jack @ Area A</a:t>
            </a:r>
            <a:endParaRPr lang="en-GB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716E86-02B0-4DD9-AB91-8C90201000C4}"/>
              </a:ext>
            </a:extLst>
          </p:cNvPr>
          <p:cNvSpPr txBox="1"/>
          <p:nvPr/>
        </p:nvSpPr>
        <p:spPr bwMode="gray">
          <a:xfrm>
            <a:off x="2246839" y="4850690"/>
            <a:ext cx="3024731" cy="7429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731"/>
              </a:spcBef>
            </a:pPr>
            <a:r>
              <a:rPr lang="en-US" sz="1400" dirty="0" err="1"/>
              <a:t>Eg</a:t>
            </a:r>
            <a:r>
              <a:rPr lang="en-US" sz="1400" dirty="0"/>
              <a:t> of servers mounted in Row A, Area B</a:t>
            </a:r>
            <a:endParaRPr lang="en-GB" sz="1400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EBCCDCCA-2DA5-4D30-8FEF-00C1D50EE925}"/>
              </a:ext>
            </a:extLst>
          </p:cNvPr>
          <p:cNvSpPr/>
          <p:nvPr/>
        </p:nvSpPr>
        <p:spPr>
          <a:xfrm rot="5400000">
            <a:off x="3682870" y="1106561"/>
            <a:ext cx="152670" cy="7207547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B5A6EE-D1FE-AF41-1CB5-099F9FAA80B2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Updates on IT Equipment Delivery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6B12A2-A2FD-BFF6-9A2F-700F0D6C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trash&#10;&#10;Description automatically generated">
            <a:extLst>
              <a:ext uri="{FF2B5EF4-FFF2-40B4-BE49-F238E27FC236}">
                <a16:creationId xmlns:a16="http://schemas.microsoft.com/office/drawing/2014/main" id="{C7E8955E-1C5D-46B5-96E8-86E9DA581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090" y="3679904"/>
            <a:ext cx="3168978" cy="2376734"/>
          </a:xfrm>
          <a:prstGeom prst="rect">
            <a:avLst/>
          </a:prstGeom>
        </p:spPr>
      </p:pic>
      <p:pic>
        <p:nvPicPr>
          <p:cNvPr id="9" name="Picture 8" descr="A picture containing ground, empty, stone&#10;&#10;Description automatically generated">
            <a:extLst>
              <a:ext uri="{FF2B5EF4-FFF2-40B4-BE49-F238E27FC236}">
                <a16:creationId xmlns:a16="http://schemas.microsoft.com/office/drawing/2014/main" id="{95DC75C7-7966-47F4-B45D-7AF916BA9C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263" y="1101281"/>
            <a:ext cx="3168978" cy="237673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9A9B6C9-15E5-4DAA-80BC-4540E38554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52402" y="2367776"/>
            <a:ext cx="4480312" cy="2520176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3C637C2-424E-485E-9E3C-DCB093219A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74582" y="2382309"/>
            <a:ext cx="4480311" cy="24911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E4D2F36-1FEC-1037-F2B5-FE8C6482551F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Lifting of Dry Cooler Structure on 21 Dec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C96E42-BEA1-E11F-EB80-6F8F44100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3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9F727B0-82B7-4F85-90DF-3338688FBB3B}"/>
              </a:ext>
            </a:extLst>
          </p:cNvPr>
          <p:cNvSpPr txBox="1"/>
          <p:nvPr/>
        </p:nvSpPr>
        <p:spPr bwMode="gray">
          <a:xfrm>
            <a:off x="1067319" y="5387783"/>
            <a:ext cx="2319348" cy="2622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731"/>
              </a:spcBef>
            </a:pPr>
            <a:r>
              <a:rPr lang="en-US" sz="1400" b="1" dirty="0"/>
              <a:t>Lifting of Dry Cooler</a:t>
            </a:r>
            <a:endParaRPr lang="en-GB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D12AB4-1BCD-4227-A16B-826E0272A025}"/>
              </a:ext>
            </a:extLst>
          </p:cNvPr>
          <p:cNvSpPr txBox="1"/>
          <p:nvPr/>
        </p:nvSpPr>
        <p:spPr bwMode="gray">
          <a:xfrm>
            <a:off x="5471369" y="5133797"/>
            <a:ext cx="2546564" cy="3356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731"/>
              </a:spcBef>
            </a:pPr>
            <a:r>
              <a:rPr lang="en-US" sz="1600" b="1" dirty="0"/>
              <a:t>Dry Cooler and Structure in position</a:t>
            </a:r>
            <a:endParaRPr lang="en-GB" sz="1600" b="1" dirty="0"/>
          </a:p>
        </p:txBody>
      </p:sp>
      <p:pic>
        <p:nvPicPr>
          <p:cNvPr id="5" name="Picture 4" descr="A picture containing building, orange, outdoor, construction&#10;&#10;Description automatically generated">
            <a:extLst>
              <a:ext uri="{FF2B5EF4-FFF2-40B4-BE49-F238E27FC236}">
                <a16:creationId xmlns:a16="http://schemas.microsoft.com/office/drawing/2014/main" id="{F2447665-6A44-4736-8FA9-35D3149753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966" y="1088014"/>
            <a:ext cx="5349632" cy="4012223"/>
          </a:xfrm>
          <a:prstGeom prst="rect">
            <a:avLst/>
          </a:prstGeom>
        </p:spPr>
      </p:pic>
      <p:pic>
        <p:nvPicPr>
          <p:cNvPr id="9" name="Picture 8" descr="A crane lifting a building&#10;&#10;Description automatically generated with low confidence">
            <a:extLst>
              <a:ext uri="{FF2B5EF4-FFF2-40B4-BE49-F238E27FC236}">
                <a16:creationId xmlns:a16="http://schemas.microsoft.com/office/drawing/2014/main" id="{91B63FE0-0783-4146-81D2-447494FD3A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22" y="1040732"/>
            <a:ext cx="3265587" cy="43470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F19941E-B73E-BD46-BEEA-D19B24E08B4D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Dry Cooler Delivery on 23 Dec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1BA7E4-8CFD-655F-BCBF-FE496931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truck, road&#10;&#10;Description automatically generated">
            <a:extLst>
              <a:ext uri="{FF2B5EF4-FFF2-40B4-BE49-F238E27FC236}">
                <a16:creationId xmlns:a16="http://schemas.microsoft.com/office/drawing/2014/main" id="{A1164A4B-AFA2-49B3-ADE7-9B0DC51F76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73" y="1167492"/>
            <a:ext cx="3745841" cy="2757488"/>
          </a:xfrm>
          <a:prstGeom prst="rect">
            <a:avLst/>
          </a:prstGeom>
        </p:spPr>
      </p:pic>
      <p:pic>
        <p:nvPicPr>
          <p:cNvPr id="10" name="Picture 9" descr="A picture containing truck, outdoor, sky, yellow&#10;&#10;Description automatically generated">
            <a:extLst>
              <a:ext uri="{FF2B5EF4-FFF2-40B4-BE49-F238E27FC236}">
                <a16:creationId xmlns:a16="http://schemas.microsoft.com/office/drawing/2014/main" id="{B8D9775E-24B2-4D56-B7D3-8CEB80BADC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7222" y="1167491"/>
            <a:ext cx="3011180" cy="2757487"/>
          </a:xfrm>
          <a:prstGeom prst="rect">
            <a:avLst/>
          </a:prstGeom>
        </p:spPr>
      </p:pic>
      <p:pic>
        <p:nvPicPr>
          <p:cNvPr id="24" name="Picture 23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2DB9CCC9-1DCF-4C76-AD6A-4548CC51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74" y="4086227"/>
            <a:ext cx="2955331" cy="26252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BD3793B-0F73-4BD6-B27B-53355CBA28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971" y="4108700"/>
            <a:ext cx="3796431" cy="2614031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D7953F8-63AE-4127-860D-F6983770D6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209" y="1167492"/>
            <a:ext cx="2362290" cy="555523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D5D3A55-47E6-E2D5-4881-2D94E6B64E1D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Updates on IT Equipment Delivery</a:t>
            </a:r>
          </a:p>
          <a:p>
            <a:r>
              <a:rPr lang="en-SG" sz="2800" b="0" dirty="0"/>
              <a:t>Arrival of 1 unit of </a:t>
            </a:r>
            <a:r>
              <a:rPr lang="en-SG" sz="2800" b="0" dirty="0" err="1"/>
              <a:t>CrayEX</a:t>
            </a:r>
            <a:r>
              <a:rPr lang="en-SG" sz="2800" b="0" dirty="0"/>
              <a:t> and CDU on 8 Feb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568814-A8AC-CB57-D845-5B54B5DB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6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B1F5DC-0FD0-4E06-82EC-742583B2C4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45" y="1808589"/>
            <a:ext cx="4624655" cy="4146191"/>
          </a:xfrm>
          <a:prstGeom prst="rect">
            <a:avLst/>
          </a:prstGeom>
        </p:spPr>
      </p:pic>
      <p:pic>
        <p:nvPicPr>
          <p:cNvPr id="6" name="Picture 5" descr="A person working in a server room&#10;&#10;Description automatically generated with medium confidence">
            <a:extLst>
              <a:ext uri="{FF2B5EF4-FFF2-40B4-BE49-F238E27FC236}">
                <a16:creationId xmlns:a16="http://schemas.microsoft.com/office/drawing/2014/main" id="{9408733C-48A8-4B8E-A3DF-080F4AC76A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430" y="1808589"/>
            <a:ext cx="4463920" cy="414619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47DB8C-F1E3-1B0F-9F97-00FAA02DE0D9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Updates on IT Equipment Delivery</a:t>
            </a:r>
          </a:p>
          <a:p>
            <a:r>
              <a:rPr lang="en-SG" b="0" dirty="0"/>
              <a:t>Arrival and set up of remaining </a:t>
            </a:r>
            <a:r>
              <a:rPr lang="en-SG" b="0" dirty="0" err="1"/>
              <a:t>CrayEX</a:t>
            </a:r>
            <a:r>
              <a:rPr lang="en-SG" b="0" dirty="0"/>
              <a:t> + CDU on 23 Mar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6A270-22C5-A109-5861-DF960B60E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4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D3B00-CEA3-B5D4-9D35-78AA2B3FA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73" y="1812700"/>
            <a:ext cx="3578717" cy="4771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39054A-CF2B-9DDB-3E78-58FAABC68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684" y="2195847"/>
            <a:ext cx="4928316" cy="36962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8715132-C598-4106-1253-E335B5FCFE67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ASPIRE2A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8DD08A-5A30-C9B9-4DEE-E95DFD0F0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91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6958" y="3826564"/>
            <a:ext cx="9194832" cy="417444"/>
          </a:xfrm>
        </p:spPr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B825EF-2DE3-213A-70C9-69CBEA77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23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4431" y="329184"/>
            <a:ext cx="5079027" cy="1783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dirty="0">
                <a:solidFill>
                  <a:schemeClr val="tx1"/>
                </a:solidFill>
                <a:ea typeface="+mj-ea"/>
                <a:cs typeface="+mj-cs"/>
              </a:rPr>
              <a:t>Fun Facts</a:t>
            </a:r>
            <a:br>
              <a:rPr lang="en-US" sz="4200" dirty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en-US" sz="4200" dirty="0">
                <a:solidFill>
                  <a:schemeClr val="tx1"/>
                </a:solidFill>
                <a:ea typeface="+mj-ea"/>
                <a:cs typeface="+mj-cs"/>
              </a:rPr>
              <a:t>ASP2A vs ASP1</a:t>
            </a:r>
            <a:br>
              <a:rPr lang="en-US" sz="4200" dirty="0">
                <a:solidFill>
                  <a:schemeClr val="tx1"/>
                </a:solidFill>
                <a:ea typeface="+mj-ea"/>
                <a:cs typeface="+mj-cs"/>
              </a:rPr>
            </a:br>
            <a:endParaRPr lang="en-US" sz="4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12" name="Picture 11" descr="CPU with binary numbers and blueprint">
            <a:extLst>
              <a:ext uri="{FF2B5EF4-FFF2-40B4-BE49-F238E27FC236}">
                <a16:creationId xmlns:a16="http://schemas.microsoft.com/office/drawing/2014/main" id="{36A4F71E-6E2F-41D5-9F23-4D8D08F3A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32" r="31531"/>
          <a:stretch/>
        </p:blipFill>
        <p:spPr>
          <a:xfrm>
            <a:off x="20" y="10"/>
            <a:ext cx="3784072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040DD3-E1DA-4A72-8854-B272999D833C}"/>
              </a:ext>
            </a:extLst>
          </p:cNvPr>
          <p:cNvSpPr txBox="1"/>
          <p:nvPr/>
        </p:nvSpPr>
        <p:spPr>
          <a:xfrm>
            <a:off x="3933022" y="2455198"/>
            <a:ext cx="5805890" cy="3483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3.54 times more cores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1.5 times less nodes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5 times more compact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2 times more GPU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12times FP64 Tensor Core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18times FP16 Tensor Core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" b="1" dirty="0"/>
              <a:t>	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500" dirty="0"/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665723C-DD53-4687-9901-C895B52DF73F}"/>
              </a:ext>
            </a:extLst>
          </p:cNvPr>
          <p:cNvGrpSpPr/>
          <p:nvPr/>
        </p:nvGrpSpPr>
        <p:grpSpPr>
          <a:xfrm>
            <a:off x="7673581" y="1817364"/>
            <a:ext cx="1266130" cy="1536458"/>
            <a:chOff x="6961837" y="1958195"/>
            <a:chExt cx="1266130" cy="1536458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D166B21F-8989-47E6-B74B-677E3B6D188F}"/>
                </a:ext>
              </a:extLst>
            </p:cNvPr>
            <p:cNvGrpSpPr/>
            <p:nvPr/>
          </p:nvGrpSpPr>
          <p:grpSpPr>
            <a:xfrm>
              <a:off x="7262373" y="2303599"/>
              <a:ext cx="613042" cy="585848"/>
              <a:chOff x="7262373" y="2303599"/>
              <a:chExt cx="613042" cy="585848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DB2D1D27-9125-4373-A78D-B67300A3AF88}"/>
                  </a:ext>
                </a:extLst>
              </p:cNvPr>
              <p:cNvGrpSpPr/>
              <p:nvPr/>
            </p:nvGrpSpPr>
            <p:grpSpPr>
              <a:xfrm>
                <a:off x="7262373" y="2303599"/>
                <a:ext cx="611869" cy="54072"/>
                <a:chOff x="7307062" y="2345072"/>
                <a:chExt cx="611869" cy="54072"/>
              </a:xfrm>
            </p:grpSpPr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BAE32A20-B8EA-4FFF-987C-6B853875D931}"/>
                    </a:ext>
                  </a:extLst>
                </p:cNvPr>
                <p:cNvSpPr/>
                <p:nvPr/>
              </p:nvSpPr>
              <p:spPr>
                <a:xfrm>
                  <a:off x="73070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112CE6D2-8D2F-45CE-A7C6-F8B8094E44A7}"/>
                    </a:ext>
                  </a:extLst>
                </p:cNvPr>
                <p:cNvSpPr/>
                <p:nvPr/>
              </p:nvSpPr>
              <p:spPr>
                <a:xfrm>
                  <a:off x="738597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115DA78E-1071-40A8-8665-8012792A956B}"/>
                    </a:ext>
                  </a:extLst>
                </p:cNvPr>
                <p:cNvSpPr/>
                <p:nvPr/>
              </p:nvSpPr>
              <p:spPr>
                <a:xfrm>
                  <a:off x="746628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30F872D4-545D-4DFC-B4D5-0F2CFBDC0D06}"/>
                    </a:ext>
                  </a:extLst>
                </p:cNvPr>
                <p:cNvSpPr/>
                <p:nvPr/>
              </p:nvSpPr>
              <p:spPr>
                <a:xfrm>
                  <a:off x="754519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FFEC732F-7915-474D-9747-EBF3392AFEF2}"/>
                    </a:ext>
                  </a:extLst>
                </p:cNvPr>
                <p:cNvSpPr/>
                <p:nvPr/>
              </p:nvSpPr>
              <p:spPr>
                <a:xfrm>
                  <a:off x="7626853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69F3909B-D262-4277-9381-29FC0213DC97}"/>
                    </a:ext>
                  </a:extLst>
                </p:cNvPr>
                <p:cNvSpPr/>
                <p:nvPr/>
              </p:nvSpPr>
              <p:spPr>
                <a:xfrm>
                  <a:off x="77057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id="{BAE22728-0CB9-4E4B-ACAC-D95AABE23877}"/>
                    </a:ext>
                  </a:extLst>
                </p:cNvPr>
                <p:cNvSpPr/>
                <p:nvPr/>
              </p:nvSpPr>
              <p:spPr>
                <a:xfrm>
                  <a:off x="7785389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8CECBCCB-F940-4D48-9A70-B2A3D09D22D6}"/>
                    </a:ext>
                  </a:extLst>
                </p:cNvPr>
                <p:cNvSpPr/>
                <p:nvPr/>
              </p:nvSpPr>
              <p:spPr>
                <a:xfrm>
                  <a:off x="7864298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5BE3FE4D-EAE2-4B57-A602-1CDFC4C77B38}"/>
                  </a:ext>
                </a:extLst>
              </p:cNvPr>
              <p:cNvGrpSpPr/>
              <p:nvPr/>
            </p:nvGrpSpPr>
            <p:grpSpPr>
              <a:xfrm>
                <a:off x="7263546" y="2380669"/>
                <a:ext cx="611869" cy="54072"/>
                <a:chOff x="7307062" y="2345072"/>
                <a:chExt cx="611869" cy="54072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EB9C7211-F8DB-4B70-8950-BB5E0830A5A6}"/>
                    </a:ext>
                  </a:extLst>
                </p:cNvPr>
                <p:cNvSpPr/>
                <p:nvPr/>
              </p:nvSpPr>
              <p:spPr>
                <a:xfrm>
                  <a:off x="73070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03092D78-3A8C-4EFD-8F37-FBDA6793CA67}"/>
                    </a:ext>
                  </a:extLst>
                </p:cNvPr>
                <p:cNvSpPr/>
                <p:nvPr/>
              </p:nvSpPr>
              <p:spPr>
                <a:xfrm>
                  <a:off x="738597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Rectangle: Rounded Corners 58">
                  <a:extLst>
                    <a:ext uri="{FF2B5EF4-FFF2-40B4-BE49-F238E27FC236}">
                      <a16:creationId xmlns:a16="http://schemas.microsoft.com/office/drawing/2014/main" id="{9B626E1B-DD6E-42C9-8806-981C6B2EA8CF}"/>
                    </a:ext>
                  </a:extLst>
                </p:cNvPr>
                <p:cNvSpPr/>
                <p:nvPr/>
              </p:nvSpPr>
              <p:spPr>
                <a:xfrm>
                  <a:off x="746628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FD5193BE-E5E9-4C99-B528-F7EA23732340}"/>
                    </a:ext>
                  </a:extLst>
                </p:cNvPr>
                <p:cNvSpPr/>
                <p:nvPr/>
              </p:nvSpPr>
              <p:spPr>
                <a:xfrm>
                  <a:off x="754519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0935B059-07D5-4D1A-9FD8-25116A4E97CA}"/>
                    </a:ext>
                  </a:extLst>
                </p:cNvPr>
                <p:cNvSpPr/>
                <p:nvPr/>
              </p:nvSpPr>
              <p:spPr>
                <a:xfrm>
                  <a:off x="7626853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3F2FA5C2-6BA0-44F6-B208-A4050491F038}"/>
                    </a:ext>
                  </a:extLst>
                </p:cNvPr>
                <p:cNvSpPr/>
                <p:nvPr/>
              </p:nvSpPr>
              <p:spPr>
                <a:xfrm>
                  <a:off x="77057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CC4D466D-83E7-47F3-9ED0-1A39CE4EB8DC}"/>
                    </a:ext>
                  </a:extLst>
                </p:cNvPr>
                <p:cNvSpPr/>
                <p:nvPr/>
              </p:nvSpPr>
              <p:spPr>
                <a:xfrm>
                  <a:off x="7785389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D72FEC6A-1FBF-4DA9-8DA4-7C48700EB9AC}"/>
                    </a:ext>
                  </a:extLst>
                </p:cNvPr>
                <p:cNvSpPr/>
                <p:nvPr/>
              </p:nvSpPr>
              <p:spPr>
                <a:xfrm>
                  <a:off x="7864298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D02C59D2-ECB5-43B6-95DE-ACE4D71C34EB}"/>
                  </a:ext>
                </a:extLst>
              </p:cNvPr>
              <p:cNvGrpSpPr/>
              <p:nvPr/>
            </p:nvGrpSpPr>
            <p:grpSpPr>
              <a:xfrm>
                <a:off x="7263546" y="2455035"/>
                <a:ext cx="611869" cy="54072"/>
                <a:chOff x="7307062" y="2345072"/>
                <a:chExt cx="611869" cy="54072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673FC808-BA9D-48D3-8503-76B2AF52E6D1}"/>
                    </a:ext>
                  </a:extLst>
                </p:cNvPr>
                <p:cNvSpPr/>
                <p:nvPr/>
              </p:nvSpPr>
              <p:spPr>
                <a:xfrm>
                  <a:off x="73070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4E65F79A-4036-4A30-87AB-85329B945CFC}"/>
                    </a:ext>
                  </a:extLst>
                </p:cNvPr>
                <p:cNvSpPr/>
                <p:nvPr/>
              </p:nvSpPr>
              <p:spPr>
                <a:xfrm>
                  <a:off x="738597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66DF1A67-C832-46AC-AB28-9C309E930231}"/>
                    </a:ext>
                  </a:extLst>
                </p:cNvPr>
                <p:cNvSpPr/>
                <p:nvPr/>
              </p:nvSpPr>
              <p:spPr>
                <a:xfrm>
                  <a:off x="746628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79249FF7-9C48-441A-B91B-46EE81713030}"/>
                    </a:ext>
                  </a:extLst>
                </p:cNvPr>
                <p:cNvSpPr/>
                <p:nvPr/>
              </p:nvSpPr>
              <p:spPr>
                <a:xfrm>
                  <a:off x="754519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68253521-FBF5-4242-87BF-CB57C5DBD430}"/>
                    </a:ext>
                  </a:extLst>
                </p:cNvPr>
                <p:cNvSpPr/>
                <p:nvPr/>
              </p:nvSpPr>
              <p:spPr>
                <a:xfrm>
                  <a:off x="7626853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C5A20D6F-1289-44F4-8D22-49900B3C3187}"/>
                    </a:ext>
                  </a:extLst>
                </p:cNvPr>
                <p:cNvSpPr/>
                <p:nvPr/>
              </p:nvSpPr>
              <p:spPr>
                <a:xfrm>
                  <a:off x="77057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F97F4E84-F812-4EE1-9E0F-F3F3702BB02D}"/>
                    </a:ext>
                  </a:extLst>
                </p:cNvPr>
                <p:cNvSpPr/>
                <p:nvPr/>
              </p:nvSpPr>
              <p:spPr>
                <a:xfrm>
                  <a:off x="7785389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3AED54D3-113C-4B51-99FC-C37151D3C4F6}"/>
                    </a:ext>
                  </a:extLst>
                </p:cNvPr>
                <p:cNvSpPr/>
                <p:nvPr/>
              </p:nvSpPr>
              <p:spPr>
                <a:xfrm>
                  <a:off x="7864298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5B6E4B7C-3AE3-4BEF-93B4-88E235DDA2B1}"/>
                  </a:ext>
                </a:extLst>
              </p:cNvPr>
              <p:cNvGrpSpPr/>
              <p:nvPr/>
            </p:nvGrpSpPr>
            <p:grpSpPr>
              <a:xfrm>
                <a:off x="7263546" y="2532361"/>
                <a:ext cx="611869" cy="54072"/>
                <a:chOff x="7307062" y="2345072"/>
                <a:chExt cx="611869" cy="54072"/>
              </a:xfrm>
            </p:grpSpPr>
            <p:sp>
              <p:nvSpPr>
                <p:cNvPr id="75" name="Rectangle: Rounded Corners 74">
                  <a:extLst>
                    <a:ext uri="{FF2B5EF4-FFF2-40B4-BE49-F238E27FC236}">
                      <a16:creationId xmlns:a16="http://schemas.microsoft.com/office/drawing/2014/main" id="{8025D5EA-98A8-4C04-9765-CD6881244D9B}"/>
                    </a:ext>
                  </a:extLst>
                </p:cNvPr>
                <p:cNvSpPr/>
                <p:nvPr/>
              </p:nvSpPr>
              <p:spPr>
                <a:xfrm>
                  <a:off x="73070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CF7F55B9-9231-4FE7-917A-F22A4D8F26B2}"/>
                    </a:ext>
                  </a:extLst>
                </p:cNvPr>
                <p:cNvSpPr/>
                <p:nvPr/>
              </p:nvSpPr>
              <p:spPr>
                <a:xfrm>
                  <a:off x="738597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Rectangle: Rounded Corners 76">
                  <a:extLst>
                    <a:ext uri="{FF2B5EF4-FFF2-40B4-BE49-F238E27FC236}">
                      <a16:creationId xmlns:a16="http://schemas.microsoft.com/office/drawing/2014/main" id="{D5F83555-A656-4290-85E0-DDD6F6AD2EDC}"/>
                    </a:ext>
                  </a:extLst>
                </p:cNvPr>
                <p:cNvSpPr/>
                <p:nvPr/>
              </p:nvSpPr>
              <p:spPr>
                <a:xfrm>
                  <a:off x="746628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FA0D38BB-9D6E-46CA-920E-714A3EEEDD1F}"/>
                    </a:ext>
                  </a:extLst>
                </p:cNvPr>
                <p:cNvSpPr/>
                <p:nvPr/>
              </p:nvSpPr>
              <p:spPr>
                <a:xfrm>
                  <a:off x="754519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8AC31DD4-7810-4945-A7BA-1131973B438D}"/>
                    </a:ext>
                  </a:extLst>
                </p:cNvPr>
                <p:cNvSpPr/>
                <p:nvPr/>
              </p:nvSpPr>
              <p:spPr>
                <a:xfrm>
                  <a:off x="7626853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6ED8B71-F1CD-4421-8B68-72CA3005A6FF}"/>
                    </a:ext>
                  </a:extLst>
                </p:cNvPr>
                <p:cNvSpPr/>
                <p:nvPr/>
              </p:nvSpPr>
              <p:spPr>
                <a:xfrm>
                  <a:off x="77057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Rectangle: Rounded Corners 80">
                  <a:extLst>
                    <a:ext uri="{FF2B5EF4-FFF2-40B4-BE49-F238E27FC236}">
                      <a16:creationId xmlns:a16="http://schemas.microsoft.com/office/drawing/2014/main" id="{DF8E55CC-9087-4E6B-BE74-014B80C094F0}"/>
                    </a:ext>
                  </a:extLst>
                </p:cNvPr>
                <p:cNvSpPr/>
                <p:nvPr/>
              </p:nvSpPr>
              <p:spPr>
                <a:xfrm>
                  <a:off x="7785389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Rectangle: Rounded Corners 81">
                  <a:extLst>
                    <a:ext uri="{FF2B5EF4-FFF2-40B4-BE49-F238E27FC236}">
                      <a16:creationId xmlns:a16="http://schemas.microsoft.com/office/drawing/2014/main" id="{6366C698-C75B-4F2D-99CE-60ED6968BC8E}"/>
                    </a:ext>
                  </a:extLst>
                </p:cNvPr>
                <p:cNvSpPr/>
                <p:nvPr/>
              </p:nvSpPr>
              <p:spPr>
                <a:xfrm>
                  <a:off x="7864298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117ED16F-8646-4958-BCAF-628FDBDBA83E}"/>
                  </a:ext>
                </a:extLst>
              </p:cNvPr>
              <p:cNvGrpSpPr/>
              <p:nvPr/>
            </p:nvGrpSpPr>
            <p:grpSpPr>
              <a:xfrm>
                <a:off x="7262373" y="2606613"/>
                <a:ext cx="611869" cy="54072"/>
                <a:chOff x="7307062" y="2345072"/>
                <a:chExt cx="611869" cy="54072"/>
              </a:xfrm>
            </p:grpSpPr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63471A65-F9A7-4260-A033-89225D915595}"/>
                    </a:ext>
                  </a:extLst>
                </p:cNvPr>
                <p:cNvSpPr/>
                <p:nvPr/>
              </p:nvSpPr>
              <p:spPr>
                <a:xfrm>
                  <a:off x="73070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C06026AA-469F-454C-A18B-312DBE4B227E}"/>
                    </a:ext>
                  </a:extLst>
                </p:cNvPr>
                <p:cNvSpPr/>
                <p:nvPr/>
              </p:nvSpPr>
              <p:spPr>
                <a:xfrm>
                  <a:off x="738597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49D31093-F9D9-423B-9B4A-5EDFE10C642E}"/>
                    </a:ext>
                  </a:extLst>
                </p:cNvPr>
                <p:cNvSpPr/>
                <p:nvPr/>
              </p:nvSpPr>
              <p:spPr>
                <a:xfrm>
                  <a:off x="746628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7" name="Rectangle: Rounded Corners 86">
                  <a:extLst>
                    <a:ext uri="{FF2B5EF4-FFF2-40B4-BE49-F238E27FC236}">
                      <a16:creationId xmlns:a16="http://schemas.microsoft.com/office/drawing/2014/main" id="{BE9A67E4-74A9-4DB7-BA9C-38EBDAFC4BE0}"/>
                    </a:ext>
                  </a:extLst>
                </p:cNvPr>
                <p:cNvSpPr/>
                <p:nvPr/>
              </p:nvSpPr>
              <p:spPr>
                <a:xfrm>
                  <a:off x="754519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8" name="Rectangle: Rounded Corners 87">
                  <a:extLst>
                    <a:ext uri="{FF2B5EF4-FFF2-40B4-BE49-F238E27FC236}">
                      <a16:creationId xmlns:a16="http://schemas.microsoft.com/office/drawing/2014/main" id="{1FCC1521-363F-48A0-B515-CDED1DBD2DA9}"/>
                    </a:ext>
                  </a:extLst>
                </p:cNvPr>
                <p:cNvSpPr/>
                <p:nvPr/>
              </p:nvSpPr>
              <p:spPr>
                <a:xfrm>
                  <a:off x="7626853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Rectangle: Rounded Corners 88">
                  <a:extLst>
                    <a:ext uri="{FF2B5EF4-FFF2-40B4-BE49-F238E27FC236}">
                      <a16:creationId xmlns:a16="http://schemas.microsoft.com/office/drawing/2014/main" id="{C26B8611-E8B0-405B-863A-3885E3023CB3}"/>
                    </a:ext>
                  </a:extLst>
                </p:cNvPr>
                <p:cNvSpPr/>
                <p:nvPr/>
              </p:nvSpPr>
              <p:spPr>
                <a:xfrm>
                  <a:off x="77057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0FCB0165-2FE2-4C29-825F-61703F474A87}"/>
                    </a:ext>
                  </a:extLst>
                </p:cNvPr>
                <p:cNvSpPr/>
                <p:nvPr/>
              </p:nvSpPr>
              <p:spPr>
                <a:xfrm>
                  <a:off x="7785389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Rectangle: Rounded Corners 90">
                  <a:extLst>
                    <a:ext uri="{FF2B5EF4-FFF2-40B4-BE49-F238E27FC236}">
                      <a16:creationId xmlns:a16="http://schemas.microsoft.com/office/drawing/2014/main" id="{A3C92DFD-6FE1-4C12-9F04-99DDBD35184F}"/>
                    </a:ext>
                  </a:extLst>
                </p:cNvPr>
                <p:cNvSpPr/>
                <p:nvPr/>
              </p:nvSpPr>
              <p:spPr>
                <a:xfrm>
                  <a:off x="7864298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09BC135E-1830-4C30-AEF8-1E33847D464C}"/>
                  </a:ext>
                </a:extLst>
              </p:cNvPr>
              <p:cNvGrpSpPr/>
              <p:nvPr/>
            </p:nvGrpSpPr>
            <p:grpSpPr>
              <a:xfrm>
                <a:off x="7263546" y="2683683"/>
                <a:ext cx="611869" cy="54072"/>
                <a:chOff x="7307062" y="2345072"/>
                <a:chExt cx="611869" cy="54072"/>
              </a:xfrm>
            </p:grpSpPr>
            <p:sp>
              <p:nvSpPr>
                <p:cNvPr id="93" name="Rectangle: Rounded Corners 92">
                  <a:extLst>
                    <a:ext uri="{FF2B5EF4-FFF2-40B4-BE49-F238E27FC236}">
                      <a16:creationId xmlns:a16="http://schemas.microsoft.com/office/drawing/2014/main" id="{BA46D263-2874-4E9F-A01B-DA171C5A2572}"/>
                    </a:ext>
                  </a:extLst>
                </p:cNvPr>
                <p:cNvSpPr/>
                <p:nvPr/>
              </p:nvSpPr>
              <p:spPr>
                <a:xfrm>
                  <a:off x="73070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3D721442-78E9-4A40-8EA1-F360300FAA93}"/>
                    </a:ext>
                  </a:extLst>
                </p:cNvPr>
                <p:cNvSpPr/>
                <p:nvPr/>
              </p:nvSpPr>
              <p:spPr>
                <a:xfrm>
                  <a:off x="738597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A2CC5A2D-EF6A-48D5-8FD0-5D7F81506CCB}"/>
                    </a:ext>
                  </a:extLst>
                </p:cNvPr>
                <p:cNvSpPr/>
                <p:nvPr/>
              </p:nvSpPr>
              <p:spPr>
                <a:xfrm>
                  <a:off x="746628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EACD0010-E258-4616-ABEA-D59050035135}"/>
                    </a:ext>
                  </a:extLst>
                </p:cNvPr>
                <p:cNvSpPr/>
                <p:nvPr/>
              </p:nvSpPr>
              <p:spPr>
                <a:xfrm>
                  <a:off x="754519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8289203F-2514-4EFD-8FFC-50BA5FE5C77C}"/>
                    </a:ext>
                  </a:extLst>
                </p:cNvPr>
                <p:cNvSpPr/>
                <p:nvPr/>
              </p:nvSpPr>
              <p:spPr>
                <a:xfrm>
                  <a:off x="7626853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8" name="Rectangle: Rounded Corners 97">
                  <a:extLst>
                    <a:ext uri="{FF2B5EF4-FFF2-40B4-BE49-F238E27FC236}">
                      <a16:creationId xmlns:a16="http://schemas.microsoft.com/office/drawing/2014/main" id="{65D7D700-0610-4B55-8E7E-CD0B6D9E53EF}"/>
                    </a:ext>
                  </a:extLst>
                </p:cNvPr>
                <p:cNvSpPr/>
                <p:nvPr/>
              </p:nvSpPr>
              <p:spPr>
                <a:xfrm>
                  <a:off x="77057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Rectangle: Rounded Corners 98">
                  <a:extLst>
                    <a:ext uri="{FF2B5EF4-FFF2-40B4-BE49-F238E27FC236}">
                      <a16:creationId xmlns:a16="http://schemas.microsoft.com/office/drawing/2014/main" id="{8697342D-3862-49FC-B3CD-2AA0C3F4AC4D}"/>
                    </a:ext>
                  </a:extLst>
                </p:cNvPr>
                <p:cNvSpPr/>
                <p:nvPr/>
              </p:nvSpPr>
              <p:spPr>
                <a:xfrm>
                  <a:off x="7785389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0" name="Rectangle: Rounded Corners 99">
                  <a:extLst>
                    <a:ext uri="{FF2B5EF4-FFF2-40B4-BE49-F238E27FC236}">
                      <a16:creationId xmlns:a16="http://schemas.microsoft.com/office/drawing/2014/main" id="{ED796A2D-3670-4200-B2E5-0E246A1FFA4C}"/>
                    </a:ext>
                  </a:extLst>
                </p:cNvPr>
                <p:cNvSpPr/>
                <p:nvPr/>
              </p:nvSpPr>
              <p:spPr>
                <a:xfrm>
                  <a:off x="7864298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EC6DF0F0-22EC-449D-8C37-231244846D8B}"/>
                  </a:ext>
                </a:extLst>
              </p:cNvPr>
              <p:cNvGrpSpPr/>
              <p:nvPr/>
            </p:nvGrpSpPr>
            <p:grpSpPr>
              <a:xfrm>
                <a:off x="7263546" y="2758049"/>
                <a:ext cx="611869" cy="54072"/>
                <a:chOff x="7307062" y="2345072"/>
                <a:chExt cx="611869" cy="54072"/>
              </a:xfrm>
            </p:grpSpPr>
            <p:sp>
              <p:nvSpPr>
                <p:cNvPr id="102" name="Rectangle: Rounded Corners 101">
                  <a:extLst>
                    <a:ext uri="{FF2B5EF4-FFF2-40B4-BE49-F238E27FC236}">
                      <a16:creationId xmlns:a16="http://schemas.microsoft.com/office/drawing/2014/main" id="{7B57963B-21B0-4E20-A5E2-3400E5B93A53}"/>
                    </a:ext>
                  </a:extLst>
                </p:cNvPr>
                <p:cNvSpPr/>
                <p:nvPr/>
              </p:nvSpPr>
              <p:spPr>
                <a:xfrm>
                  <a:off x="73070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Rectangle: Rounded Corners 102">
                  <a:extLst>
                    <a:ext uri="{FF2B5EF4-FFF2-40B4-BE49-F238E27FC236}">
                      <a16:creationId xmlns:a16="http://schemas.microsoft.com/office/drawing/2014/main" id="{A0A86774-81E7-4313-B568-F2C40B89BFFD}"/>
                    </a:ext>
                  </a:extLst>
                </p:cNvPr>
                <p:cNvSpPr/>
                <p:nvPr/>
              </p:nvSpPr>
              <p:spPr>
                <a:xfrm>
                  <a:off x="738597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Rectangle: Rounded Corners 103">
                  <a:extLst>
                    <a:ext uri="{FF2B5EF4-FFF2-40B4-BE49-F238E27FC236}">
                      <a16:creationId xmlns:a16="http://schemas.microsoft.com/office/drawing/2014/main" id="{DA638EBE-AAFA-414B-8926-C7CC1F2B4F20}"/>
                    </a:ext>
                  </a:extLst>
                </p:cNvPr>
                <p:cNvSpPr/>
                <p:nvPr/>
              </p:nvSpPr>
              <p:spPr>
                <a:xfrm>
                  <a:off x="746628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Rectangle: Rounded Corners 104">
                  <a:extLst>
                    <a:ext uri="{FF2B5EF4-FFF2-40B4-BE49-F238E27FC236}">
                      <a16:creationId xmlns:a16="http://schemas.microsoft.com/office/drawing/2014/main" id="{9C120081-FEBF-4657-A745-1FF58F2BCB6B}"/>
                    </a:ext>
                  </a:extLst>
                </p:cNvPr>
                <p:cNvSpPr/>
                <p:nvPr/>
              </p:nvSpPr>
              <p:spPr>
                <a:xfrm>
                  <a:off x="754519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Rectangle: Rounded Corners 105">
                  <a:extLst>
                    <a:ext uri="{FF2B5EF4-FFF2-40B4-BE49-F238E27FC236}">
                      <a16:creationId xmlns:a16="http://schemas.microsoft.com/office/drawing/2014/main" id="{4C2DD875-98F9-4A66-A212-D3F6BC6ED970}"/>
                    </a:ext>
                  </a:extLst>
                </p:cNvPr>
                <p:cNvSpPr/>
                <p:nvPr/>
              </p:nvSpPr>
              <p:spPr>
                <a:xfrm>
                  <a:off x="7626853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Rectangle: Rounded Corners 106">
                  <a:extLst>
                    <a:ext uri="{FF2B5EF4-FFF2-40B4-BE49-F238E27FC236}">
                      <a16:creationId xmlns:a16="http://schemas.microsoft.com/office/drawing/2014/main" id="{A3F10CD2-AEAE-48FC-8884-FDD2E0FEAF18}"/>
                    </a:ext>
                  </a:extLst>
                </p:cNvPr>
                <p:cNvSpPr/>
                <p:nvPr/>
              </p:nvSpPr>
              <p:spPr>
                <a:xfrm>
                  <a:off x="77057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Rectangle: Rounded Corners 107">
                  <a:extLst>
                    <a:ext uri="{FF2B5EF4-FFF2-40B4-BE49-F238E27FC236}">
                      <a16:creationId xmlns:a16="http://schemas.microsoft.com/office/drawing/2014/main" id="{47FEC1D0-6477-40F1-BE95-DA5AF0413444}"/>
                    </a:ext>
                  </a:extLst>
                </p:cNvPr>
                <p:cNvSpPr/>
                <p:nvPr/>
              </p:nvSpPr>
              <p:spPr>
                <a:xfrm>
                  <a:off x="7785389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Rectangle: Rounded Corners 108">
                  <a:extLst>
                    <a:ext uri="{FF2B5EF4-FFF2-40B4-BE49-F238E27FC236}">
                      <a16:creationId xmlns:a16="http://schemas.microsoft.com/office/drawing/2014/main" id="{EC294FD9-D127-4ED4-9A11-D53B7A9FA8FB}"/>
                    </a:ext>
                  </a:extLst>
                </p:cNvPr>
                <p:cNvSpPr/>
                <p:nvPr/>
              </p:nvSpPr>
              <p:spPr>
                <a:xfrm>
                  <a:off x="7864298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36154D48-1B09-434A-8D8D-ED4F36D630B9}"/>
                  </a:ext>
                </a:extLst>
              </p:cNvPr>
              <p:cNvGrpSpPr/>
              <p:nvPr/>
            </p:nvGrpSpPr>
            <p:grpSpPr>
              <a:xfrm>
                <a:off x="7263546" y="2835375"/>
                <a:ext cx="611869" cy="54072"/>
                <a:chOff x="7307062" y="2345072"/>
                <a:chExt cx="611869" cy="54072"/>
              </a:xfrm>
            </p:grpSpPr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D8FDA2D3-CFC6-4557-A159-7356F4094FC4}"/>
                    </a:ext>
                  </a:extLst>
                </p:cNvPr>
                <p:cNvSpPr/>
                <p:nvPr/>
              </p:nvSpPr>
              <p:spPr>
                <a:xfrm>
                  <a:off x="73070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Rectangle: Rounded Corners 111">
                  <a:extLst>
                    <a:ext uri="{FF2B5EF4-FFF2-40B4-BE49-F238E27FC236}">
                      <a16:creationId xmlns:a16="http://schemas.microsoft.com/office/drawing/2014/main" id="{4E12A794-0C0B-4B90-8C28-92421D31207C}"/>
                    </a:ext>
                  </a:extLst>
                </p:cNvPr>
                <p:cNvSpPr/>
                <p:nvPr/>
              </p:nvSpPr>
              <p:spPr>
                <a:xfrm>
                  <a:off x="738597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Rectangle: Rounded Corners 112">
                  <a:extLst>
                    <a:ext uri="{FF2B5EF4-FFF2-40B4-BE49-F238E27FC236}">
                      <a16:creationId xmlns:a16="http://schemas.microsoft.com/office/drawing/2014/main" id="{E3636D39-FB6B-47A8-AE88-101C633806C9}"/>
                    </a:ext>
                  </a:extLst>
                </p:cNvPr>
                <p:cNvSpPr/>
                <p:nvPr/>
              </p:nvSpPr>
              <p:spPr>
                <a:xfrm>
                  <a:off x="746628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" name="Rectangle: Rounded Corners 113">
                  <a:extLst>
                    <a:ext uri="{FF2B5EF4-FFF2-40B4-BE49-F238E27FC236}">
                      <a16:creationId xmlns:a16="http://schemas.microsoft.com/office/drawing/2014/main" id="{81A4DB71-B54F-49B5-85A1-A689AEAD45E8}"/>
                    </a:ext>
                  </a:extLst>
                </p:cNvPr>
                <p:cNvSpPr/>
                <p:nvPr/>
              </p:nvSpPr>
              <p:spPr>
                <a:xfrm>
                  <a:off x="7545191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Rectangle: Rounded Corners 114">
                  <a:extLst>
                    <a:ext uri="{FF2B5EF4-FFF2-40B4-BE49-F238E27FC236}">
                      <a16:creationId xmlns:a16="http://schemas.microsoft.com/office/drawing/2014/main" id="{19178CDF-C6CD-4DB5-B4BE-512CE87D8303}"/>
                    </a:ext>
                  </a:extLst>
                </p:cNvPr>
                <p:cNvSpPr/>
                <p:nvPr/>
              </p:nvSpPr>
              <p:spPr>
                <a:xfrm>
                  <a:off x="7626853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" name="Rectangle: Rounded Corners 115">
                  <a:extLst>
                    <a:ext uri="{FF2B5EF4-FFF2-40B4-BE49-F238E27FC236}">
                      <a16:creationId xmlns:a16="http://schemas.microsoft.com/office/drawing/2014/main" id="{AF3066A1-2830-4068-B6FC-A2715643DFAE}"/>
                    </a:ext>
                  </a:extLst>
                </p:cNvPr>
                <p:cNvSpPr/>
                <p:nvPr/>
              </p:nvSpPr>
              <p:spPr>
                <a:xfrm>
                  <a:off x="7705762" y="234591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" name="Rectangle: Rounded Corners 116">
                  <a:extLst>
                    <a:ext uri="{FF2B5EF4-FFF2-40B4-BE49-F238E27FC236}">
                      <a16:creationId xmlns:a16="http://schemas.microsoft.com/office/drawing/2014/main" id="{F6F094B2-6C16-4244-97B2-8CA80F542CB1}"/>
                    </a:ext>
                  </a:extLst>
                </p:cNvPr>
                <p:cNvSpPr/>
                <p:nvPr/>
              </p:nvSpPr>
              <p:spPr>
                <a:xfrm>
                  <a:off x="7785389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8" name="Rectangle: Rounded Corners 117">
                  <a:extLst>
                    <a:ext uri="{FF2B5EF4-FFF2-40B4-BE49-F238E27FC236}">
                      <a16:creationId xmlns:a16="http://schemas.microsoft.com/office/drawing/2014/main" id="{7933F4AE-4270-4C15-93FD-CC85C57077A5}"/>
                    </a:ext>
                  </a:extLst>
                </p:cNvPr>
                <p:cNvSpPr/>
                <p:nvPr/>
              </p:nvSpPr>
              <p:spPr>
                <a:xfrm>
                  <a:off x="7864298" y="2345072"/>
                  <a:ext cx="54633" cy="53232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6F56D51-AF40-40C1-AA05-7028DF057003}"/>
                </a:ext>
              </a:extLst>
            </p:cNvPr>
            <p:cNvSpPr/>
            <p:nvPr/>
          </p:nvSpPr>
          <p:spPr>
            <a:xfrm>
              <a:off x="7191374" y="2225596"/>
              <a:ext cx="753869" cy="723899"/>
            </a:xfrm>
            <a:prstGeom prst="round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07C29A1-37D6-4F18-AC8F-051215F71A0B}"/>
                </a:ext>
              </a:extLst>
            </p:cNvPr>
            <p:cNvGrpSpPr/>
            <p:nvPr/>
          </p:nvGrpSpPr>
          <p:grpSpPr>
            <a:xfrm>
              <a:off x="6961837" y="2352907"/>
              <a:ext cx="186994" cy="488796"/>
              <a:chOff x="6808269" y="2352907"/>
              <a:chExt cx="340562" cy="488796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6A4AC9FC-EB0E-4D78-953C-1CEC927A7E03}"/>
                  </a:ext>
                </a:extLst>
              </p:cNvPr>
              <p:cNvCxnSpPr/>
              <p:nvPr/>
            </p:nvCxnSpPr>
            <p:spPr>
              <a:xfrm>
                <a:off x="6808269" y="2352907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0D32CE1-6246-4A50-8224-1F3B736D8CF6}"/>
                  </a:ext>
                </a:extLst>
              </p:cNvPr>
              <p:cNvCxnSpPr/>
              <p:nvPr/>
            </p:nvCxnSpPr>
            <p:spPr>
              <a:xfrm>
                <a:off x="6808269" y="2455198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744D709-4F80-49DC-8510-0D5564A9B7EE}"/>
                  </a:ext>
                </a:extLst>
              </p:cNvPr>
              <p:cNvCxnSpPr/>
              <p:nvPr/>
            </p:nvCxnSpPr>
            <p:spPr>
              <a:xfrm>
                <a:off x="6808269" y="2549912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1B5B346-6128-4EAD-A9E9-DA67D5BEFD22}"/>
                  </a:ext>
                </a:extLst>
              </p:cNvPr>
              <p:cNvCxnSpPr/>
              <p:nvPr/>
            </p:nvCxnSpPr>
            <p:spPr>
              <a:xfrm>
                <a:off x="6808269" y="2644698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3B9FFEC-A53D-4F37-B574-8DA8B1E3A366}"/>
                  </a:ext>
                </a:extLst>
              </p:cNvPr>
              <p:cNvCxnSpPr/>
              <p:nvPr/>
            </p:nvCxnSpPr>
            <p:spPr>
              <a:xfrm>
                <a:off x="6808269" y="2746989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B71D5B0-693E-41DE-B5AD-189095F7506A}"/>
                  </a:ext>
                </a:extLst>
              </p:cNvPr>
              <p:cNvCxnSpPr/>
              <p:nvPr/>
            </p:nvCxnSpPr>
            <p:spPr>
              <a:xfrm>
                <a:off x="6808269" y="2841703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6686B7-D501-48D0-8F43-A1995C660A3F}"/>
                </a:ext>
              </a:extLst>
            </p:cNvPr>
            <p:cNvGrpSpPr/>
            <p:nvPr/>
          </p:nvGrpSpPr>
          <p:grpSpPr>
            <a:xfrm>
              <a:off x="7992199" y="2338149"/>
              <a:ext cx="226828" cy="488796"/>
              <a:chOff x="6808269" y="2352907"/>
              <a:chExt cx="340562" cy="488796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5A11CF7-94F7-46E4-ABED-F70A52405B2D}"/>
                  </a:ext>
                </a:extLst>
              </p:cNvPr>
              <p:cNvCxnSpPr/>
              <p:nvPr/>
            </p:nvCxnSpPr>
            <p:spPr>
              <a:xfrm>
                <a:off x="6808269" y="2352907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FCD2473-57C5-4670-A8B3-48BC7C444D3D}"/>
                  </a:ext>
                </a:extLst>
              </p:cNvPr>
              <p:cNvCxnSpPr/>
              <p:nvPr/>
            </p:nvCxnSpPr>
            <p:spPr>
              <a:xfrm>
                <a:off x="6808269" y="2455198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67C271-3EEE-46EE-BE2E-7D88571E72CF}"/>
                  </a:ext>
                </a:extLst>
              </p:cNvPr>
              <p:cNvCxnSpPr/>
              <p:nvPr/>
            </p:nvCxnSpPr>
            <p:spPr>
              <a:xfrm>
                <a:off x="6808269" y="2549912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FAFA77C-C8DF-464E-8BD9-7AA05F6F046B}"/>
                  </a:ext>
                </a:extLst>
              </p:cNvPr>
              <p:cNvCxnSpPr/>
              <p:nvPr/>
            </p:nvCxnSpPr>
            <p:spPr>
              <a:xfrm>
                <a:off x="6808269" y="2644698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02F30BC-EED1-4E02-AE4A-A92A0DBB8805}"/>
                  </a:ext>
                </a:extLst>
              </p:cNvPr>
              <p:cNvCxnSpPr/>
              <p:nvPr/>
            </p:nvCxnSpPr>
            <p:spPr>
              <a:xfrm>
                <a:off x="6808269" y="2746989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CCF1B27-1F28-49C1-8E87-C2E4C13F7D96}"/>
                  </a:ext>
                </a:extLst>
              </p:cNvPr>
              <p:cNvCxnSpPr/>
              <p:nvPr/>
            </p:nvCxnSpPr>
            <p:spPr>
              <a:xfrm>
                <a:off x="6808269" y="2841703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BFA2AA2-0096-4B02-ACD2-1B9D9449FF64}"/>
                </a:ext>
              </a:extLst>
            </p:cNvPr>
            <p:cNvGrpSpPr/>
            <p:nvPr/>
          </p:nvGrpSpPr>
          <p:grpSpPr>
            <a:xfrm rot="16200000">
              <a:off x="7460180" y="1821925"/>
              <a:ext cx="216255" cy="488796"/>
              <a:chOff x="6808269" y="2352907"/>
              <a:chExt cx="340562" cy="48879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19BC330-EF8A-43AC-B8CB-F9E981BA3244}"/>
                  </a:ext>
                </a:extLst>
              </p:cNvPr>
              <p:cNvCxnSpPr/>
              <p:nvPr/>
            </p:nvCxnSpPr>
            <p:spPr>
              <a:xfrm>
                <a:off x="6808269" y="2352907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10B5262-502E-4D15-90AE-D30AC5B65865}"/>
                  </a:ext>
                </a:extLst>
              </p:cNvPr>
              <p:cNvCxnSpPr/>
              <p:nvPr/>
            </p:nvCxnSpPr>
            <p:spPr>
              <a:xfrm>
                <a:off x="6808269" y="2455198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B1852D8-45F1-469B-AFBF-FD6AB3F45A78}"/>
                  </a:ext>
                </a:extLst>
              </p:cNvPr>
              <p:cNvCxnSpPr/>
              <p:nvPr/>
            </p:nvCxnSpPr>
            <p:spPr>
              <a:xfrm>
                <a:off x="6808269" y="2549912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F3AD486-CB24-4455-891E-3B919A353E45}"/>
                  </a:ext>
                </a:extLst>
              </p:cNvPr>
              <p:cNvCxnSpPr/>
              <p:nvPr/>
            </p:nvCxnSpPr>
            <p:spPr>
              <a:xfrm>
                <a:off x="6808269" y="2644698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469AA7B-4C63-41F5-AFDE-522CB9440C44}"/>
                  </a:ext>
                </a:extLst>
              </p:cNvPr>
              <p:cNvCxnSpPr/>
              <p:nvPr/>
            </p:nvCxnSpPr>
            <p:spPr>
              <a:xfrm>
                <a:off x="6808269" y="2746989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E81BDE6-BEE5-4AFF-A9DF-D0BFC3BC882E}"/>
                  </a:ext>
                </a:extLst>
              </p:cNvPr>
              <p:cNvCxnSpPr/>
              <p:nvPr/>
            </p:nvCxnSpPr>
            <p:spPr>
              <a:xfrm>
                <a:off x="6808269" y="2841703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EF08C7B-F2A3-46FC-B368-8DEA2E619AF0}"/>
                </a:ext>
              </a:extLst>
            </p:cNvPr>
            <p:cNvGrpSpPr/>
            <p:nvPr/>
          </p:nvGrpSpPr>
          <p:grpSpPr>
            <a:xfrm rot="16200000">
              <a:off x="7459589" y="2868837"/>
              <a:ext cx="208837" cy="488796"/>
              <a:chOff x="6808269" y="2352907"/>
              <a:chExt cx="340562" cy="488796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14F1282-DB87-4D41-BE5B-212A8F300B70}"/>
                  </a:ext>
                </a:extLst>
              </p:cNvPr>
              <p:cNvCxnSpPr/>
              <p:nvPr/>
            </p:nvCxnSpPr>
            <p:spPr>
              <a:xfrm>
                <a:off x="6808269" y="2352907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295CC0D-C658-4756-AF40-C4F6076F8CC2}"/>
                  </a:ext>
                </a:extLst>
              </p:cNvPr>
              <p:cNvCxnSpPr/>
              <p:nvPr/>
            </p:nvCxnSpPr>
            <p:spPr>
              <a:xfrm>
                <a:off x="6808269" y="2455198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2BD8140-541B-4A7F-9F56-D8900B0B2998}"/>
                  </a:ext>
                </a:extLst>
              </p:cNvPr>
              <p:cNvCxnSpPr/>
              <p:nvPr/>
            </p:nvCxnSpPr>
            <p:spPr>
              <a:xfrm>
                <a:off x="6808269" y="2549912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3BD7063-BFEC-412D-BC76-1FF12D3495E6}"/>
                  </a:ext>
                </a:extLst>
              </p:cNvPr>
              <p:cNvCxnSpPr/>
              <p:nvPr/>
            </p:nvCxnSpPr>
            <p:spPr>
              <a:xfrm>
                <a:off x="6808269" y="2644698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16360D9-150D-46B9-B27F-5B690D235C2E}"/>
                  </a:ext>
                </a:extLst>
              </p:cNvPr>
              <p:cNvCxnSpPr/>
              <p:nvPr/>
            </p:nvCxnSpPr>
            <p:spPr>
              <a:xfrm>
                <a:off x="6808269" y="2746989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CF40DD4-B650-4DD5-959D-6708B00F3253}"/>
                  </a:ext>
                </a:extLst>
              </p:cNvPr>
              <p:cNvCxnSpPr/>
              <p:nvPr/>
            </p:nvCxnSpPr>
            <p:spPr>
              <a:xfrm>
                <a:off x="6808269" y="2841703"/>
                <a:ext cx="340562" cy="0"/>
              </a:xfrm>
              <a:prstGeom prst="line">
                <a:avLst/>
              </a:prstGeom>
              <a:ln w="47625">
                <a:solidFill>
                  <a:srgbClr val="000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478CC9B-757D-4AB0-AF0E-7030C6B6A51C}"/>
                </a:ext>
              </a:extLst>
            </p:cNvPr>
            <p:cNvSpPr txBox="1"/>
            <p:nvPr/>
          </p:nvSpPr>
          <p:spPr>
            <a:xfrm>
              <a:off x="6970777" y="3217654"/>
              <a:ext cx="12571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200" b="1" dirty="0"/>
                <a:t>Multi-core CPU</a:t>
              </a:r>
              <a:endParaRPr lang="en-GB" sz="1200" b="1" dirty="0"/>
            </a:p>
          </p:txBody>
        </p:sp>
      </p:grpSp>
      <p:pic>
        <p:nvPicPr>
          <p:cNvPr id="1030" name="Picture 6" descr="Nvidia Unveils Its Next-Generation 7nm Ampere A100 GPU for Data Centers,  and It's Absolutely Massive | Tom's Hardware">
            <a:extLst>
              <a:ext uri="{FF2B5EF4-FFF2-40B4-BE49-F238E27FC236}">
                <a16:creationId xmlns:a16="http://schemas.microsoft.com/office/drawing/2014/main" id="{731C651A-703E-4720-9168-FBDDB8FEF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08" y="5414683"/>
            <a:ext cx="1607730" cy="9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PE Keeps Cray Brand Promise, Reveals HPE Cray Supercomputing Line">
            <a:extLst>
              <a:ext uri="{FF2B5EF4-FFF2-40B4-BE49-F238E27FC236}">
                <a16:creationId xmlns:a16="http://schemas.microsoft.com/office/drawing/2014/main" id="{D6FE3F66-7922-415C-A792-17E410CE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545" y="3540510"/>
            <a:ext cx="1831172" cy="13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3E9EA-6BBC-0976-F3DF-0CB472B1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05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15147"/>
            <a:ext cx="9906000" cy="5406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CF4EFA-F034-4F69-BD02-D9D8FBFD840D}"/>
              </a:ext>
            </a:extLst>
          </p:cNvPr>
          <p:cNvSpPr/>
          <p:nvPr/>
        </p:nvSpPr>
        <p:spPr>
          <a:xfrm>
            <a:off x="1498294" y="3877937"/>
            <a:ext cx="749148" cy="484743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B51333-128A-496D-A038-5A7C1D1F31DA}"/>
              </a:ext>
            </a:extLst>
          </p:cNvPr>
          <p:cNvSpPr/>
          <p:nvPr/>
        </p:nvSpPr>
        <p:spPr>
          <a:xfrm>
            <a:off x="3503363" y="5165074"/>
            <a:ext cx="383755" cy="484743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C51AF5-4397-4932-BE5A-25C2BBB14A49}"/>
              </a:ext>
            </a:extLst>
          </p:cNvPr>
          <p:cNvSpPr/>
          <p:nvPr/>
        </p:nvSpPr>
        <p:spPr>
          <a:xfrm>
            <a:off x="3984433" y="5198125"/>
            <a:ext cx="383755" cy="484743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F612A1-17EF-CBEB-2055-71BE564E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19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Detail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40DD3-E1DA-4A72-8854-B272999D833C}"/>
              </a:ext>
            </a:extLst>
          </p:cNvPr>
          <p:cNvSpPr txBox="1"/>
          <p:nvPr/>
        </p:nvSpPr>
        <p:spPr>
          <a:xfrm>
            <a:off x="110169" y="1221900"/>
            <a:ext cx="9694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COMING SOON</a:t>
            </a:r>
          </a:p>
          <a:p>
            <a:endParaRPr lang="en-SG" b="1" dirty="0"/>
          </a:p>
          <a:p>
            <a:endParaRPr lang="en-SG" b="1" dirty="0"/>
          </a:p>
          <a:p>
            <a:endParaRPr lang="en-SG" b="1" dirty="0"/>
          </a:p>
          <a:p>
            <a:endParaRPr lang="en-SG" b="1" dirty="0"/>
          </a:p>
          <a:p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7E1CD14-9D5D-4D8E-8D58-8BEB4C8F7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6343" y="3634696"/>
            <a:ext cx="790630" cy="79063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ABF093B-8B6D-49AB-BB6C-165A50661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981" y="2405888"/>
            <a:ext cx="1307159" cy="110358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D3A9601-E4A5-44D5-B369-3E2F282C2A16}"/>
              </a:ext>
            </a:extLst>
          </p:cNvPr>
          <p:cNvGrpSpPr/>
          <p:nvPr/>
        </p:nvGrpSpPr>
        <p:grpSpPr>
          <a:xfrm>
            <a:off x="3672586" y="1796402"/>
            <a:ext cx="1487306" cy="1102301"/>
            <a:chOff x="7744364" y="3182600"/>
            <a:chExt cx="1487306" cy="1102301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C33D7C5-F71B-47DB-B67E-B6E5FB98D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65119" y="3676665"/>
              <a:ext cx="912354" cy="608236"/>
            </a:xfrm>
            <a:prstGeom prst="rect">
              <a:avLst/>
            </a:prstGeom>
          </p:spPr>
        </p:pic>
        <p:pic>
          <p:nvPicPr>
            <p:cNvPr id="17" name="Picture 16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BD2F625C-3052-435A-A225-6AB10880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44364" y="3182600"/>
              <a:ext cx="1487306" cy="719441"/>
            </a:xfrm>
            <a:prstGeom prst="rect">
              <a:avLst/>
            </a:prstGeom>
          </p:spPr>
        </p:pic>
      </p:grp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38BF7D4C-D1E9-4653-8CE6-99A86953A4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2673" y="3518641"/>
            <a:ext cx="1021503" cy="685973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ABA73F1F-3B9C-458D-970C-36FCACDA51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9887" y="3728465"/>
            <a:ext cx="1362820" cy="763179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DED67D53-F16C-4613-9722-521BE97F95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874" y="2878705"/>
            <a:ext cx="1942377" cy="433696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D9206103-3C06-4F1A-A99C-BE4A984889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2952" y="2018031"/>
            <a:ext cx="1941570" cy="98145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22804CA5-0990-4AF4-9F10-14DB7CCB3E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8301" y="3329705"/>
            <a:ext cx="1524532" cy="1103585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2A1C0EC9-6FEE-432D-859B-F1B2262B0A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58752" y="4588297"/>
            <a:ext cx="1150982" cy="1150982"/>
          </a:xfrm>
          <a:prstGeom prst="rect">
            <a:avLst/>
          </a:prstGeom>
        </p:spPr>
      </p:pic>
      <p:pic>
        <p:nvPicPr>
          <p:cNvPr id="35" name="Picture 34" descr="A penguin with yellow gloves&#10;&#10;Description automatically generated with low confidence">
            <a:extLst>
              <a:ext uri="{FF2B5EF4-FFF2-40B4-BE49-F238E27FC236}">
                <a16:creationId xmlns:a16="http://schemas.microsoft.com/office/drawing/2014/main" id="{9BD48630-1943-4EEB-AC13-C8665D8121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8089" y="2896462"/>
            <a:ext cx="773341" cy="77334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BC03431-AF56-46B5-A1D3-BC207DDDB66D}"/>
              </a:ext>
            </a:extLst>
          </p:cNvPr>
          <p:cNvGrpSpPr/>
          <p:nvPr/>
        </p:nvGrpSpPr>
        <p:grpSpPr>
          <a:xfrm>
            <a:off x="3478089" y="4588297"/>
            <a:ext cx="1673635" cy="564162"/>
            <a:chOff x="5640880" y="3729431"/>
            <a:chExt cx="1673635" cy="564162"/>
          </a:xfrm>
        </p:grpSpPr>
        <p:pic>
          <p:nvPicPr>
            <p:cNvPr id="37" name="Picture 3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2B2E365-29B1-49C2-BF7C-073A547E4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40880" y="3729431"/>
              <a:ext cx="1673635" cy="307206"/>
            </a:xfrm>
            <a:prstGeom prst="rect">
              <a:avLst/>
            </a:prstGeom>
          </p:spPr>
        </p:pic>
        <p:pic>
          <p:nvPicPr>
            <p:cNvPr id="39" name="Picture 3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3BD04A6-692E-4BE4-A235-A06C9B099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50227" y="4091233"/>
              <a:ext cx="1149578" cy="202360"/>
            </a:xfrm>
            <a:prstGeom prst="rect">
              <a:avLst/>
            </a:prstGeom>
          </p:spPr>
        </p:pic>
      </p:grpSp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30EF3EC4-8894-414D-8674-DAC2620D8D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83105" y="3323652"/>
            <a:ext cx="1539204" cy="389978"/>
          </a:xfrm>
          <a:prstGeom prst="rect">
            <a:avLst/>
          </a:prstGeom>
        </p:spPr>
      </p:pic>
      <p:pic>
        <p:nvPicPr>
          <p:cNvPr id="43" name="Picture 42" descr="A picture containing icon&#10;&#10;Description automatically generated">
            <a:extLst>
              <a:ext uri="{FF2B5EF4-FFF2-40B4-BE49-F238E27FC236}">
                <a16:creationId xmlns:a16="http://schemas.microsoft.com/office/drawing/2014/main" id="{3F20BBCE-E4C4-45FA-A87C-3D18B3F132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89470" y="2896461"/>
            <a:ext cx="1352401" cy="36852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945AB65-1C9D-497C-B955-7EEC9422FF4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67934" y="4353689"/>
            <a:ext cx="1017507" cy="712255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50C2984-C619-42E2-BE7C-A95DA7A5153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65564" y="4481983"/>
            <a:ext cx="1209218" cy="103287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470F155-5361-46AC-A5DA-C2A619E034A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276059" y="4160214"/>
            <a:ext cx="1651454" cy="62817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DBE3A33-D5AE-4DC1-A08F-836C651089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360336" y="3522607"/>
            <a:ext cx="578072" cy="682007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8FDC7F8-2858-4AB0-8B32-88AC7AF6566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99400" y="2691026"/>
            <a:ext cx="634510" cy="6200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45FE05-BC59-AA54-CC3C-322D787E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55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7E699838-4143-401F-9536-331CD646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" y="1310720"/>
            <a:ext cx="4948533" cy="47720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86CDA0-2E9E-4215-B5CF-42CD10240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024" y="4039631"/>
            <a:ext cx="1078688" cy="6975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235DB26-87D3-4F5F-9D92-3D88D31A7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7" y="2918063"/>
            <a:ext cx="1078688" cy="69755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2C8E317-4CEC-4B38-BFB4-82C7BD939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488" y="2918063"/>
            <a:ext cx="1078688" cy="69755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C0814BF-2873-4A94-80B1-3095495E3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231" y="2918063"/>
            <a:ext cx="1078688" cy="6975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B587CE3-A090-43F6-B62C-28385A52B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410" y="2918063"/>
            <a:ext cx="1078688" cy="6975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3F0965B-0894-4053-89B0-94E8CC042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843" y="1827907"/>
            <a:ext cx="1070805" cy="66614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9A7E074-2969-495A-8EA4-0A97A5E1BA66}"/>
              </a:ext>
            </a:extLst>
          </p:cNvPr>
          <p:cNvSpPr/>
          <p:nvPr/>
        </p:nvSpPr>
        <p:spPr bwMode="ltGray">
          <a:xfrm>
            <a:off x="562235" y="1360196"/>
            <a:ext cx="1432355" cy="159561"/>
          </a:xfrm>
          <a:prstGeom prst="rect">
            <a:avLst/>
          </a:prstGeom>
          <a:solidFill>
            <a:srgbClr val="E6E6E6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42969">
              <a:defRPr/>
            </a:pPr>
            <a:endParaRPr lang="en-US" sz="1463" kern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A0B912-5A1D-4FDB-AF23-AEF1306C44EF}"/>
              </a:ext>
            </a:extLst>
          </p:cNvPr>
          <p:cNvSpPr txBox="1"/>
          <p:nvPr/>
        </p:nvSpPr>
        <p:spPr>
          <a:xfrm>
            <a:off x="388273" y="1204633"/>
            <a:ext cx="1997962" cy="45768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69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b="1" dirty="0">
                <a:solidFill>
                  <a:prstClr val="black"/>
                </a:solidFill>
                <a:latin typeface="MetricHPE"/>
              </a:rPr>
              <a:t>HPE Cray EX Cabinet-1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FCC28C9-DEDF-49FD-A3ED-94D667C16914}"/>
              </a:ext>
            </a:extLst>
          </p:cNvPr>
          <p:cNvSpPr/>
          <p:nvPr/>
        </p:nvSpPr>
        <p:spPr bwMode="ltGray">
          <a:xfrm>
            <a:off x="3036500" y="1360196"/>
            <a:ext cx="1432355" cy="159561"/>
          </a:xfrm>
          <a:prstGeom prst="rect">
            <a:avLst/>
          </a:prstGeom>
          <a:solidFill>
            <a:srgbClr val="E6E6E6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42969">
              <a:defRPr/>
            </a:pPr>
            <a:endParaRPr lang="en-US" sz="1463" kern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4226FB-127E-41C1-A8D4-43062CBFA81D}"/>
              </a:ext>
            </a:extLst>
          </p:cNvPr>
          <p:cNvSpPr txBox="1"/>
          <p:nvPr/>
        </p:nvSpPr>
        <p:spPr>
          <a:xfrm>
            <a:off x="2907482" y="1211163"/>
            <a:ext cx="2099693" cy="45768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69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b="1" dirty="0">
                <a:solidFill>
                  <a:prstClr val="black"/>
                </a:solidFill>
                <a:latin typeface="MetricHPE"/>
              </a:rPr>
              <a:t>HPE Cray EX Cabinet-2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645CD4F-1A89-4AA2-B9DF-D44CD9B79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785" y="1812199"/>
            <a:ext cx="1078688" cy="69755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D76F58F-386D-4201-A2FC-72E6B2D9B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210" y="1812199"/>
            <a:ext cx="1078688" cy="6975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756F4-315D-4AE8-909E-89EBA0AB8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020" y="1804758"/>
            <a:ext cx="1093159" cy="68928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9849D02-F74F-4935-AE84-D98C8400D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020" y="2922194"/>
            <a:ext cx="1093159" cy="68928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A7941C2-56CC-4FE4-B019-E93910D13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9" y="2922194"/>
            <a:ext cx="1093159" cy="68928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0020D3A-2D8D-48D1-BE7E-BBF3D2772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2490" y="5169620"/>
            <a:ext cx="1070138" cy="68450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386F2EF-8864-4A50-A40E-F3D2778C6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32" y="5169620"/>
            <a:ext cx="1070138" cy="6845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D352AD-3008-455F-BF5C-95D6DC49C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837" y="1310720"/>
            <a:ext cx="4948533" cy="47720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C1FFD6-E15F-4A50-BF56-28D5A5731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924" y="4039631"/>
            <a:ext cx="1078688" cy="6975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905BBB-DD22-4823-B461-C33B60C11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658" y="2918063"/>
            <a:ext cx="1078688" cy="6975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4A701CC-6F3A-4976-807C-8955F0719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389" y="2918063"/>
            <a:ext cx="1078688" cy="6975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0C984B-4EF4-414A-9026-7E6F8F70D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131" y="2918063"/>
            <a:ext cx="1078688" cy="6975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13631F-9EAE-45F2-8358-CB76E3EA0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310" y="2918063"/>
            <a:ext cx="1078688" cy="6975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A2FDF7D-65B4-46F8-989A-21944D90D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744" y="1827907"/>
            <a:ext cx="1070805" cy="66614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205E830-8293-4824-8798-1419B212AE06}"/>
              </a:ext>
            </a:extLst>
          </p:cNvPr>
          <p:cNvSpPr/>
          <p:nvPr/>
        </p:nvSpPr>
        <p:spPr bwMode="ltGray">
          <a:xfrm>
            <a:off x="5495134" y="1360196"/>
            <a:ext cx="1432355" cy="159561"/>
          </a:xfrm>
          <a:prstGeom prst="rect">
            <a:avLst/>
          </a:prstGeom>
          <a:solidFill>
            <a:srgbClr val="E6E6E6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42969">
              <a:defRPr/>
            </a:pPr>
            <a:endParaRPr lang="en-US" sz="1463" kern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7CC188-3F55-4915-83F5-57BD2FB3059E}"/>
              </a:ext>
            </a:extLst>
          </p:cNvPr>
          <p:cNvSpPr txBox="1"/>
          <p:nvPr/>
        </p:nvSpPr>
        <p:spPr>
          <a:xfrm>
            <a:off x="5321173" y="1204633"/>
            <a:ext cx="1997962" cy="45768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69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b="1" dirty="0">
                <a:solidFill>
                  <a:prstClr val="black"/>
                </a:solidFill>
                <a:latin typeface="MetricHPE"/>
              </a:rPr>
              <a:t>HPE Cray EX Cabinet-3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7205BF2-E106-44BD-9C5B-384FFEDE46A6}"/>
              </a:ext>
            </a:extLst>
          </p:cNvPr>
          <p:cNvSpPr/>
          <p:nvPr/>
        </p:nvSpPr>
        <p:spPr bwMode="ltGray">
          <a:xfrm>
            <a:off x="7969402" y="1360196"/>
            <a:ext cx="1432355" cy="159561"/>
          </a:xfrm>
          <a:prstGeom prst="rect">
            <a:avLst/>
          </a:prstGeom>
          <a:solidFill>
            <a:srgbClr val="E6E6E6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42969">
              <a:defRPr/>
            </a:pPr>
            <a:endParaRPr lang="en-US" sz="1463" kern="0">
              <a:solidFill>
                <a:prstClr val="white"/>
              </a:solidFill>
              <a:latin typeface="MetricHPE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14FEB7-0EE4-487B-B115-A79D78DCD064}"/>
              </a:ext>
            </a:extLst>
          </p:cNvPr>
          <p:cNvSpPr txBox="1"/>
          <p:nvPr/>
        </p:nvSpPr>
        <p:spPr>
          <a:xfrm>
            <a:off x="7840383" y="1211163"/>
            <a:ext cx="2099693" cy="45768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69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b="1" dirty="0">
                <a:solidFill>
                  <a:prstClr val="black"/>
                </a:solidFill>
                <a:latin typeface="MetricHPE"/>
              </a:rPr>
              <a:t>HPE Cray EX Cabinet-4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359035F-1E9B-4896-96A5-BE648A1D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685" y="1812199"/>
            <a:ext cx="1078688" cy="6975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BA411D-BE3A-4E1A-B11D-C5DDE0061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110" y="1812199"/>
            <a:ext cx="1078688" cy="6975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DC32887-4986-4996-9812-73F4ABA21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920" y="1804758"/>
            <a:ext cx="1093159" cy="6892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3C575AE-85D4-46E9-9CD7-C2DB8BB75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920" y="2922194"/>
            <a:ext cx="1093159" cy="6892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E599FC2-8B0B-4567-B34C-5AE58E093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1441" y="2922194"/>
            <a:ext cx="1093159" cy="68928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5EA2A87-B049-4559-8AD9-0D17021A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389" y="5169620"/>
            <a:ext cx="1070138" cy="68450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53508-45EC-4102-95AB-B09072858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933" y="5169620"/>
            <a:ext cx="1070138" cy="68450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94D5C89-1A5E-4580-9BA3-3CD66FA99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202" y="1800626"/>
            <a:ext cx="1078688" cy="69755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5D23E01-BD27-44BC-AC4B-F60268C65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658" y="2913930"/>
            <a:ext cx="1078688" cy="6975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BEE03FF-8DEA-4600-B3A0-09FDEC470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658" y="4039631"/>
            <a:ext cx="1078688" cy="69755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05AA349-8AE4-440E-8F47-D8BB7A6AC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909" y="5169620"/>
            <a:ext cx="1078688" cy="69755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9229B17-B56C-4726-98B5-D1A749A1C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49" y="2918063"/>
            <a:ext cx="1078688" cy="6975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715DBC2-5419-42F1-AB8C-587DB6554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331" y="2922194"/>
            <a:ext cx="1093159" cy="68928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082AF9A-02AE-4C5F-9612-A95FCF911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825" y="5169620"/>
            <a:ext cx="1070138" cy="68450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2C1AF3B-8D64-4C49-964F-D30F052E8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094" y="1800626"/>
            <a:ext cx="1078688" cy="69755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86529D0-95D4-4F25-949E-3D34E1E70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49" y="2913930"/>
            <a:ext cx="1078688" cy="69755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D971E30-CA9B-47D1-9F96-5C117D90E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49" y="4039631"/>
            <a:ext cx="1078688" cy="69755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1EBE4C1-48FA-437B-B057-E42F5A63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800" y="5169620"/>
            <a:ext cx="1078688" cy="697552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322354FC-E59E-40C9-BC0D-3135F8D1E856}"/>
              </a:ext>
            </a:extLst>
          </p:cNvPr>
          <p:cNvSpPr/>
          <p:nvPr/>
        </p:nvSpPr>
        <p:spPr bwMode="ltGray">
          <a:xfrm rot="16200000">
            <a:off x="-191379" y="3204265"/>
            <a:ext cx="666140" cy="124362"/>
          </a:xfrm>
          <a:prstGeom prst="rect">
            <a:avLst/>
          </a:prstGeom>
          <a:solidFill>
            <a:srgbClr val="C140FF">
              <a:lumMod val="60000"/>
              <a:lumOff val="4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42969">
              <a:defRPr/>
            </a:pPr>
            <a:r>
              <a:rPr lang="en-US" sz="813" kern="0" dirty="0">
                <a:solidFill>
                  <a:sysClr val="windowText" lastClr="000000"/>
                </a:solidFill>
                <a:latin typeface="MetricHPE"/>
              </a:rPr>
              <a:t>LMN Blade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24CFE6F-4540-4C25-A7A4-D9C35B75C809}"/>
              </a:ext>
            </a:extLst>
          </p:cNvPr>
          <p:cNvSpPr/>
          <p:nvPr/>
        </p:nvSpPr>
        <p:spPr bwMode="ltGray">
          <a:xfrm rot="16200000">
            <a:off x="-59940" y="3204265"/>
            <a:ext cx="666140" cy="124362"/>
          </a:xfrm>
          <a:prstGeom prst="rect">
            <a:avLst/>
          </a:prstGeom>
          <a:solidFill>
            <a:srgbClr val="C140FF">
              <a:lumMod val="60000"/>
              <a:lumOff val="4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42969">
              <a:defRPr/>
            </a:pPr>
            <a:r>
              <a:rPr lang="en-US" sz="813" kern="0" dirty="0">
                <a:solidFill>
                  <a:sysClr val="windowText" lastClr="000000"/>
                </a:solidFill>
                <a:latin typeface="MetricHPE"/>
              </a:rPr>
              <a:t>LMN Blade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5A37ACD-2E4F-4920-B5E6-E12C73B6A050}"/>
              </a:ext>
            </a:extLst>
          </p:cNvPr>
          <p:cNvSpPr/>
          <p:nvPr/>
        </p:nvSpPr>
        <p:spPr bwMode="ltGray">
          <a:xfrm rot="16200000">
            <a:off x="71499" y="3204265"/>
            <a:ext cx="666140" cy="124362"/>
          </a:xfrm>
          <a:prstGeom prst="rect">
            <a:avLst/>
          </a:prstGeom>
          <a:solidFill>
            <a:srgbClr val="C140FF">
              <a:lumMod val="60000"/>
              <a:lumOff val="4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42969">
              <a:defRPr/>
            </a:pPr>
            <a:r>
              <a:rPr lang="en-US" sz="800" kern="0" dirty="0">
                <a:solidFill>
                  <a:sysClr val="windowText" lastClr="000000"/>
                </a:solidFill>
                <a:latin typeface="MetricHPE"/>
              </a:rPr>
              <a:t>LMN Blade 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810A30ED-148B-CC26-9A86-4CAF93A222E2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HPC | Cray EX Compute Cabinet Layout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929B3A-07C8-47C9-A98D-C2782FBF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91DCA-8C7E-C8DB-609F-45DB87AF8C07}"/>
              </a:ext>
            </a:extLst>
          </p:cNvPr>
          <p:cNvSpPr txBox="1"/>
          <p:nvPr/>
        </p:nvSpPr>
        <p:spPr>
          <a:xfrm>
            <a:off x="6228653" y="1569781"/>
            <a:ext cx="1759273" cy="4119076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2C007C-5EFB-BE0B-F04B-5702B28E70A8}"/>
              </a:ext>
            </a:extLst>
          </p:cNvPr>
          <p:cNvSpPr txBox="1"/>
          <p:nvPr/>
        </p:nvSpPr>
        <p:spPr>
          <a:xfrm>
            <a:off x="742950" y="1571399"/>
            <a:ext cx="4068536" cy="4119076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endParaRPr lang="en-US" sz="1463" dirty="0">
              <a:solidFill>
                <a:prstClr val="black"/>
              </a:solidFill>
              <a:latin typeface="MetricHPE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D9B61-D50F-7336-9C95-B3CBD05F9A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7" y="3101817"/>
            <a:ext cx="1117408" cy="1117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C7B48-83AC-1B8D-7D6C-E57C9046ED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97" y="2106163"/>
            <a:ext cx="1117408" cy="1117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EFA9F-2D43-CB75-D5D9-E2688BA54F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46" y="3101817"/>
            <a:ext cx="1117408" cy="1117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6BA4E-BC53-1372-2B49-2174480041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497" y="4219225"/>
            <a:ext cx="1117408" cy="11174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47E3C8-0F51-B7C0-B2DF-7041003E2300}"/>
              </a:ext>
            </a:extLst>
          </p:cNvPr>
          <p:cNvCxnSpPr/>
          <p:nvPr/>
        </p:nvCxnSpPr>
        <p:spPr>
          <a:xfrm flipV="1">
            <a:off x="1555951" y="2664866"/>
            <a:ext cx="1238249" cy="99565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D60C9E-7CFB-9D6F-2E26-95E45BAF9893}"/>
              </a:ext>
            </a:extLst>
          </p:cNvPr>
          <p:cNvCxnSpPr/>
          <p:nvPr/>
        </p:nvCxnSpPr>
        <p:spPr>
          <a:xfrm>
            <a:off x="1555951" y="3660520"/>
            <a:ext cx="247649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732AF4-89D9-A275-2CCB-0F6E609E9AF9}"/>
              </a:ext>
            </a:extLst>
          </p:cNvPr>
          <p:cNvCxnSpPr/>
          <p:nvPr/>
        </p:nvCxnSpPr>
        <p:spPr>
          <a:xfrm>
            <a:off x="2794200" y="2664866"/>
            <a:ext cx="1238249" cy="99565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DB4686-945B-3D7A-CE6C-4E019C5CBA91}"/>
              </a:ext>
            </a:extLst>
          </p:cNvPr>
          <p:cNvCxnSpPr/>
          <p:nvPr/>
        </p:nvCxnSpPr>
        <p:spPr>
          <a:xfrm>
            <a:off x="1555951" y="3660521"/>
            <a:ext cx="1238249" cy="111740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111BD0-1567-78AE-FB3F-65F80E83CF2A}"/>
              </a:ext>
            </a:extLst>
          </p:cNvPr>
          <p:cNvCxnSpPr/>
          <p:nvPr/>
        </p:nvCxnSpPr>
        <p:spPr>
          <a:xfrm flipV="1">
            <a:off x="2794200" y="3660521"/>
            <a:ext cx="1238249" cy="111740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DEDA92-C341-B87E-E501-2AED233F13E6}"/>
              </a:ext>
            </a:extLst>
          </p:cNvPr>
          <p:cNvCxnSpPr/>
          <p:nvPr/>
        </p:nvCxnSpPr>
        <p:spPr>
          <a:xfrm>
            <a:off x="2794200" y="2664866"/>
            <a:ext cx="0" cy="211306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54A80C0-DC64-918A-2EBC-D52DC92335B7}"/>
              </a:ext>
            </a:extLst>
          </p:cNvPr>
          <p:cNvSpPr txBox="1"/>
          <p:nvPr/>
        </p:nvSpPr>
        <p:spPr>
          <a:xfrm>
            <a:off x="2404808" y="1759953"/>
            <a:ext cx="894801" cy="45768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>
                <a:solidFill>
                  <a:prstClr val="black"/>
                </a:solidFill>
                <a:latin typeface="MetricHPE Light"/>
              </a:rPr>
              <a:t>Cabinet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9530E-DDFA-5D86-BBF0-D34CED7E1759}"/>
              </a:ext>
            </a:extLst>
          </p:cNvPr>
          <p:cNvSpPr txBox="1"/>
          <p:nvPr/>
        </p:nvSpPr>
        <p:spPr>
          <a:xfrm>
            <a:off x="2404808" y="5305534"/>
            <a:ext cx="894801" cy="45768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>
                <a:solidFill>
                  <a:prstClr val="black"/>
                </a:solidFill>
                <a:latin typeface="MetricHPE Light"/>
              </a:rPr>
              <a:t>Cabinet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F63BA3-7B27-362D-87BA-1DB2845FBB03}"/>
              </a:ext>
            </a:extLst>
          </p:cNvPr>
          <p:cNvSpPr txBox="1"/>
          <p:nvPr/>
        </p:nvSpPr>
        <p:spPr>
          <a:xfrm>
            <a:off x="1172647" y="2705600"/>
            <a:ext cx="894801" cy="45768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>
                <a:solidFill>
                  <a:prstClr val="black"/>
                </a:solidFill>
                <a:latin typeface="MetricHPE Light"/>
              </a:rPr>
              <a:t>Cabinet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8F5274-8A39-FA5E-08E0-503D55B416BA}"/>
              </a:ext>
            </a:extLst>
          </p:cNvPr>
          <p:cNvSpPr txBox="1"/>
          <p:nvPr/>
        </p:nvSpPr>
        <p:spPr>
          <a:xfrm>
            <a:off x="3585049" y="2705600"/>
            <a:ext cx="894801" cy="45768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>
                <a:solidFill>
                  <a:prstClr val="black"/>
                </a:solidFill>
                <a:latin typeface="MetricHPE Light"/>
              </a:rPr>
              <a:t>Cabinet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7CDA2B-04BC-C498-4406-ED12B055F83A}"/>
              </a:ext>
            </a:extLst>
          </p:cNvPr>
          <p:cNvSpPr txBox="1"/>
          <p:nvPr/>
        </p:nvSpPr>
        <p:spPr>
          <a:xfrm>
            <a:off x="654420" y="1537130"/>
            <a:ext cx="2930627" cy="1242007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 anchor="t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b="1" dirty="0">
                <a:solidFill>
                  <a:prstClr val="black"/>
                </a:solidFill>
                <a:latin typeface="MetricHPE Light"/>
              </a:rPr>
              <a:t>Cray EX - Base Compute Partition (Class 4)</a:t>
            </a: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dirty="0">
                <a:solidFill>
                  <a:prstClr val="black"/>
                </a:solidFill>
                <a:latin typeface="MetricHPE Light"/>
              </a:rPr>
              <a:t>Dragonfly Topology</a:t>
            </a: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dirty="0">
                <a:solidFill>
                  <a:prstClr val="black"/>
                </a:solidFill>
                <a:latin typeface="MetricHPE Light"/>
              </a:rPr>
              <a:t>11 TB/s Injection b/w</a:t>
            </a: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dirty="0">
                <a:solidFill>
                  <a:prstClr val="black"/>
                </a:solidFill>
                <a:latin typeface="MetricHPE Light"/>
              </a:rPr>
              <a:t>6.4 TB/s Global b/w</a:t>
            </a: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dirty="0">
                <a:solidFill>
                  <a:prstClr val="black"/>
                </a:solidFill>
                <a:latin typeface="MetricHPE Light"/>
              </a:rPr>
              <a:t>&gt;50% global b/w taper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F3140C-DFAF-CFEC-6EA3-1B47D85DC82D}"/>
              </a:ext>
            </a:extLst>
          </p:cNvPr>
          <p:cNvSpPr/>
          <p:nvPr/>
        </p:nvSpPr>
        <p:spPr bwMode="ltGray">
          <a:xfrm>
            <a:off x="545955" y="1453429"/>
            <a:ext cx="4526954" cy="4606395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en-US" sz="1463">
              <a:solidFill>
                <a:prstClr val="white"/>
              </a:solidFill>
              <a:latin typeface="MetricHPE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4749D-C024-C9BE-219C-E2DB18849F1F}"/>
              </a:ext>
            </a:extLst>
          </p:cNvPr>
          <p:cNvSpPr txBox="1"/>
          <p:nvPr/>
        </p:nvSpPr>
        <p:spPr>
          <a:xfrm>
            <a:off x="2477813" y="5690642"/>
            <a:ext cx="894801" cy="45768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b="1">
                <a:solidFill>
                  <a:prstClr val="black"/>
                </a:solidFill>
                <a:latin typeface="MetricHPE Light"/>
              </a:rPr>
              <a:t>Area 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F1A4C6-2107-0026-AFB5-AB83B58690B5}"/>
              </a:ext>
            </a:extLst>
          </p:cNvPr>
          <p:cNvSpPr/>
          <p:nvPr/>
        </p:nvSpPr>
        <p:spPr bwMode="ltGray">
          <a:xfrm>
            <a:off x="5846029" y="1453429"/>
            <a:ext cx="2413343" cy="4606395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en-US" sz="1463">
              <a:solidFill>
                <a:prstClr val="white"/>
              </a:solidFill>
              <a:latin typeface="MetricHPE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5404BB-0F10-13CF-33FC-8079BBBC85BF}"/>
              </a:ext>
            </a:extLst>
          </p:cNvPr>
          <p:cNvSpPr txBox="1"/>
          <p:nvPr/>
        </p:nvSpPr>
        <p:spPr>
          <a:xfrm>
            <a:off x="6780028" y="5690641"/>
            <a:ext cx="894801" cy="45768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b="1">
                <a:solidFill>
                  <a:prstClr val="black"/>
                </a:solidFill>
                <a:latin typeface="MetricHPE Light"/>
              </a:rPr>
              <a:t>Area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F0C698-CA0E-8E51-EC2C-F37D6BF64D06}"/>
              </a:ext>
            </a:extLst>
          </p:cNvPr>
          <p:cNvSpPr txBox="1"/>
          <p:nvPr/>
        </p:nvSpPr>
        <p:spPr>
          <a:xfrm>
            <a:off x="6263895" y="4916426"/>
            <a:ext cx="2031473" cy="45768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dirty="0">
                <a:solidFill>
                  <a:prstClr val="black"/>
                </a:solidFill>
                <a:latin typeface="MetricHPE Light"/>
              </a:rPr>
              <a:t>Compute &amp; Storage Racks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B59EED-5559-4BBF-EB55-9438685C2555}"/>
              </a:ext>
            </a:extLst>
          </p:cNvPr>
          <p:cNvCxnSpPr>
            <a:cxnSpLocks/>
          </p:cNvCxnSpPr>
          <p:nvPr/>
        </p:nvCxnSpPr>
        <p:spPr>
          <a:xfrm flipH="1">
            <a:off x="4811488" y="2764995"/>
            <a:ext cx="144208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BC55A40-EA54-44EC-C948-698A736C74D5}"/>
              </a:ext>
            </a:extLst>
          </p:cNvPr>
          <p:cNvSpPr txBox="1"/>
          <p:nvPr/>
        </p:nvSpPr>
        <p:spPr>
          <a:xfrm>
            <a:off x="6260204" y="1653536"/>
            <a:ext cx="1902502" cy="705193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 anchor="t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975" b="1" dirty="0">
                <a:solidFill>
                  <a:prstClr val="black"/>
                </a:solidFill>
                <a:latin typeface="MetricHPE Light"/>
              </a:rPr>
              <a:t>Login, Viz, Specialized Compute &amp; Storage Partition (Class 2)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142F5D-160B-6C84-AEBB-4FF9824B26E2}"/>
              </a:ext>
            </a:extLst>
          </p:cNvPr>
          <p:cNvGrpSpPr/>
          <p:nvPr/>
        </p:nvGrpSpPr>
        <p:grpSpPr>
          <a:xfrm>
            <a:off x="6468188" y="2398001"/>
            <a:ext cx="1342772" cy="2516641"/>
            <a:chOff x="8084261" y="1654649"/>
            <a:chExt cx="1242554" cy="161436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28B3A6F-8F4C-A91B-E889-8E718F3F7AE6}"/>
                </a:ext>
              </a:extLst>
            </p:cNvPr>
            <p:cNvSpPr/>
            <p:nvPr/>
          </p:nvSpPr>
          <p:spPr bwMode="ltGray">
            <a:xfrm>
              <a:off x="8526682" y="1657551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17D407C-5754-971A-BFF9-9966C393B1BE}"/>
                </a:ext>
              </a:extLst>
            </p:cNvPr>
            <p:cNvSpPr/>
            <p:nvPr/>
          </p:nvSpPr>
          <p:spPr bwMode="ltGray">
            <a:xfrm>
              <a:off x="8526682" y="1903019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E9CFA43-AF94-AEFA-4C20-0F704685D3E9}"/>
                </a:ext>
              </a:extLst>
            </p:cNvPr>
            <p:cNvSpPr/>
            <p:nvPr/>
          </p:nvSpPr>
          <p:spPr bwMode="ltGray">
            <a:xfrm>
              <a:off x="8765495" y="1654649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9217FBC-DFAA-1124-FC41-20AD53529FF8}"/>
                </a:ext>
              </a:extLst>
            </p:cNvPr>
            <p:cNvSpPr/>
            <p:nvPr/>
          </p:nvSpPr>
          <p:spPr bwMode="ltGray">
            <a:xfrm>
              <a:off x="8765495" y="1903019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06B3B11-C403-414D-8F56-971D628B0230}"/>
                </a:ext>
              </a:extLst>
            </p:cNvPr>
            <p:cNvCxnSpPr>
              <a:stCxn id="27" idx="5"/>
              <a:endCxn id="30" idx="1"/>
            </p:cNvCxnSpPr>
            <p:nvPr/>
          </p:nvCxnSpPr>
          <p:spPr>
            <a:xfrm>
              <a:off x="8617128" y="1747997"/>
              <a:ext cx="163885" cy="17054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A9D44CD-2299-695D-8B15-9B9F6D42C9B0}"/>
                </a:ext>
              </a:extLst>
            </p:cNvPr>
            <p:cNvCxnSpPr>
              <a:cxnSpLocks/>
              <a:stCxn id="27" idx="4"/>
              <a:endCxn id="28" idx="0"/>
            </p:cNvCxnSpPr>
            <p:nvPr/>
          </p:nvCxnSpPr>
          <p:spPr>
            <a:xfrm>
              <a:off x="8579664" y="1763515"/>
              <a:ext cx="0" cy="1395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D01B70C-25AF-F507-01D8-A2DEF54F510D}"/>
                </a:ext>
              </a:extLst>
            </p:cNvPr>
            <p:cNvCxnSpPr>
              <a:cxnSpLocks/>
              <a:stCxn id="28" idx="7"/>
              <a:endCxn id="29" idx="3"/>
            </p:cNvCxnSpPr>
            <p:nvPr/>
          </p:nvCxnSpPr>
          <p:spPr>
            <a:xfrm flipV="1">
              <a:off x="8617128" y="1745095"/>
              <a:ext cx="163885" cy="17344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1F6EBB3-A62B-3007-CD41-E4AC6BBEC497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>
              <a:off x="8632646" y="1707631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C9BDC7B-CD93-0B88-6E6F-92D6D8467F7E}"/>
                </a:ext>
              </a:extLst>
            </p:cNvPr>
            <p:cNvCxnSpPr>
              <a:cxnSpLocks/>
              <a:stCxn id="28" idx="6"/>
              <a:endCxn id="30" idx="2"/>
            </p:cNvCxnSpPr>
            <p:nvPr/>
          </p:nvCxnSpPr>
          <p:spPr>
            <a:xfrm>
              <a:off x="8632646" y="1956001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E3A550A-9F3A-7E82-0C35-1C8A7F257643}"/>
                </a:ext>
              </a:extLst>
            </p:cNvPr>
            <p:cNvCxnSpPr>
              <a:cxnSpLocks/>
              <a:stCxn id="30" idx="0"/>
              <a:endCxn id="29" idx="4"/>
            </p:cNvCxnSpPr>
            <p:nvPr/>
          </p:nvCxnSpPr>
          <p:spPr>
            <a:xfrm flipV="1">
              <a:off x="8818477" y="1760613"/>
              <a:ext cx="0" cy="14240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64D7E31-9EC4-FC5B-767B-CD408D8A9E58}"/>
                </a:ext>
              </a:extLst>
            </p:cNvPr>
            <p:cNvSpPr/>
            <p:nvPr/>
          </p:nvSpPr>
          <p:spPr bwMode="ltGray">
            <a:xfrm>
              <a:off x="8088198" y="2037912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5FE7FD6-8907-4379-9001-4C5D43F8FCC1}"/>
                </a:ext>
              </a:extLst>
            </p:cNvPr>
            <p:cNvSpPr/>
            <p:nvPr/>
          </p:nvSpPr>
          <p:spPr bwMode="ltGray">
            <a:xfrm>
              <a:off x="8088198" y="228338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EF6AB3D-2BE8-EA4C-80B8-FFCF7170F6F9}"/>
                </a:ext>
              </a:extLst>
            </p:cNvPr>
            <p:cNvSpPr/>
            <p:nvPr/>
          </p:nvSpPr>
          <p:spPr bwMode="ltGray">
            <a:xfrm>
              <a:off x="8327011" y="203501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752827A-6562-819D-4E47-90BADFAC0540}"/>
                </a:ext>
              </a:extLst>
            </p:cNvPr>
            <p:cNvSpPr/>
            <p:nvPr/>
          </p:nvSpPr>
          <p:spPr bwMode="ltGray">
            <a:xfrm>
              <a:off x="8327011" y="228338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07ADBDD-92F0-C5ED-228F-C5687D475905}"/>
                </a:ext>
              </a:extLst>
            </p:cNvPr>
            <p:cNvCxnSpPr>
              <a:stCxn id="37" idx="5"/>
              <a:endCxn id="40" idx="1"/>
            </p:cNvCxnSpPr>
            <p:nvPr/>
          </p:nvCxnSpPr>
          <p:spPr>
            <a:xfrm>
              <a:off x="8178644" y="2128358"/>
              <a:ext cx="163885" cy="17054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4D13763-84C6-419C-6408-C7E86885C75D}"/>
                </a:ext>
              </a:extLst>
            </p:cNvPr>
            <p:cNvCxnSpPr>
              <a:cxnSpLocks/>
              <a:stCxn id="37" idx="4"/>
              <a:endCxn id="38" idx="0"/>
            </p:cNvCxnSpPr>
            <p:nvPr/>
          </p:nvCxnSpPr>
          <p:spPr>
            <a:xfrm>
              <a:off x="8141180" y="2143876"/>
              <a:ext cx="0" cy="1395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269609E-8A6D-C718-0EF1-2A62E50E6221}"/>
                </a:ext>
              </a:extLst>
            </p:cNvPr>
            <p:cNvCxnSpPr>
              <a:cxnSpLocks/>
              <a:stCxn id="38" idx="7"/>
              <a:endCxn id="39" idx="3"/>
            </p:cNvCxnSpPr>
            <p:nvPr/>
          </p:nvCxnSpPr>
          <p:spPr>
            <a:xfrm flipV="1">
              <a:off x="8178644" y="2125456"/>
              <a:ext cx="163885" cy="17344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68F550F-ADFF-69DC-C620-4CC5DC1A3F9F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>
              <a:off x="8194162" y="2087992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33ACDBC-60E8-88C8-88F4-11192A5CBB41}"/>
                </a:ext>
              </a:extLst>
            </p:cNvPr>
            <p:cNvCxnSpPr>
              <a:cxnSpLocks/>
              <a:stCxn id="38" idx="6"/>
              <a:endCxn id="40" idx="2"/>
            </p:cNvCxnSpPr>
            <p:nvPr/>
          </p:nvCxnSpPr>
          <p:spPr>
            <a:xfrm>
              <a:off x="8194162" y="2336362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06AF52E-0099-8FEC-7AA5-013DA5E5AFC0}"/>
                </a:ext>
              </a:extLst>
            </p:cNvPr>
            <p:cNvCxnSpPr>
              <a:cxnSpLocks/>
              <a:stCxn id="40" idx="0"/>
              <a:endCxn id="39" idx="4"/>
            </p:cNvCxnSpPr>
            <p:nvPr/>
          </p:nvCxnSpPr>
          <p:spPr>
            <a:xfrm flipV="1">
              <a:off x="8379993" y="2140974"/>
              <a:ext cx="0" cy="14240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CA7093E-A607-FB96-A6B4-9E6C049B5270}"/>
                </a:ext>
              </a:extLst>
            </p:cNvPr>
            <p:cNvSpPr/>
            <p:nvPr/>
          </p:nvSpPr>
          <p:spPr bwMode="ltGray">
            <a:xfrm>
              <a:off x="8982038" y="2037912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A908E7C-7EE2-F9AA-1D07-CB7F5F10CFBB}"/>
                </a:ext>
              </a:extLst>
            </p:cNvPr>
            <p:cNvSpPr/>
            <p:nvPr/>
          </p:nvSpPr>
          <p:spPr bwMode="ltGray">
            <a:xfrm>
              <a:off x="8982038" y="228338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F660289-2B02-2BE4-B477-A804ED65E8F0}"/>
                </a:ext>
              </a:extLst>
            </p:cNvPr>
            <p:cNvSpPr/>
            <p:nvPr/>
          </p:nvSpPr>
          <p:spPr bwMode="ltGray">
            <a:xfrm>
              <a:off x="9220851" y="203501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7D23B44-051F-E2E4-6858-98382A9075B8}"/>
                </a:ext>
              </a:extLst>
            </p:cNvPr>
            <p:cNvSpPr/>
            <p:nvPr/>
          </p:nvSpPr>
          <p:spPr bwMode="ltGray">
            <a:xfrm>
              <a:off x="9220851" y="228338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D2F99B6-0241-8394-9811-D6323673B318}"/>
                </a:ext>
              </a:extLst>
            </p:cNvPr>
            <p:cNvCxnSpPr>
              <a:stCxn id="47" idx="5"/>
              <a:endCxn id="50" idx="1"/>
            </p:cNvCxnSpPr>
            <p:nvPr/>
          </p:nvCxnSpPr>
          <p:spPr>
            <a:xfrm>
              <a:off x="9072484" y="2128358"/>
              <a:ext cx="163885" cy="17054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F0D4E1D-13EC-61D6-5FD8-3F700A29E6F7}"/>
                </a:ext>
              </a:extLst>
            </p:cNvPr>
            <p:cNvCxnSpPr>
              <a:cxnSpLocks/>
              <a:stCxn id="47" idx="4"/>
              <a:endCxn id="48" idx="0"/>
            </p:cNvCxnSpPr>
            <p:nvPr/>
          </p:nvCxnSpPr>
          <p:spPr>
            <a:xfrm>
              <a:off x="9035020" y="2143876"/>
              <a:ext cx="0" cy="1395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BC030E7-9E7C-55BA-E4D3-CAA9DD4F034B}"/>
                </a:ext>
              </a:extLst>
            </p:cNvPr>
            <p:cNvCxnSpPr>
              <a:cxnSpLocks/>
              <a:stCxn id="48" idx="7"/>
              <a:endCxn id="49" idx="3"/>
            </p:cNvCxnSpPr>
            <p:nvPr/>
          </p:nvCxnSpPr>
          <p:spPr>
            <a:xfrm flipV="1">
              <a:off x="9072484" y="2125456"/>
              <a:ext cx="163885" cy="17344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9EA50D5-7CC1-D32C-E0F3-BD5AAA978C8C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>
              <a:off x="9088002" y="2087992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FE851C6-4C41-E66A-32DF-D81D40FC5766}"/>
                </a:ext>
              </a:extLst>
            </p:cNvPr>
            <p:cNvCxnSpPr>
              <a:cxnSpLocks/>
              <a:stCxn id="48" idx="6"/>
              <a:endCxn id="50" idx="2"/>
            </p:cNvCxnSpPr>
            <p:nvPr/>
          </p:nvCxnSpPr>
          <p:spPr>
            <a:xfrm>
              <a:off x="9088002" y="2336362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D5952BD-AA75-29B0-5942-DE7F1126DC2E}"/>
                </a:ext>
              </a:extLst>
            </p:cNvPr>
            <p:cNvCxnSpPr>
              <a:cxnSpLocks/>
              <a:stCxn id="50" idx="0"/>
              <a:endCxn id="49" idx="4"/>
            </p:cNvCxnSpPr>
            <p:nvPr/>
          </p:nvCxnSpPr>
          <p:spPr>
            <a:xfrm flipV="1">
              <a:off x="9273833" y="2140974"/>
              <a:ext cx="0" cy="14240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B95028C-745A-C0B3-4CE9-5F7851AAE3E2}"/>
                </a:ext>
              </a:extLst>
            </p:cNvPr>
            <p:cNvSpPr/>
            <p:nvPr/>
          </p:nvSpPr>
          <p:spPr bwMode="ltGray">
            <a:xfrm>
              <a:off x="8084261" y="2539366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C18B970-9E34-1BE2-6FFD-9B3AC66C9808}"/>
                </a:ext>
              </a:extLst>
            </p:cNvPr>
            <p:cNvSpPr/>
            <p:nvPr/>
          </p:nvSpPr>
          <p:spPr bwMode="ltGray">
            <a:xfrm>
              <a:off x="8084261" y="2784834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2EFFAE-06CE-03AC-0632-90220E9BEEC0}"/>
                </a:ext>
              </a:extLst>
            </p:cNvPr>
            <p:cNvSpPr/>
            <p:nvPr/>
          </p:nvSpPr>
          <p:spPr bwMode="ltGray">
            <a:xfrm>
              <a:off x="8323074" y="2536464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268B451-1FFD-6E3A-8FB2-C999D5D6949B}"/>
                </a:ext>
              </a:extLst>
            </p:cNvPr>
            <p:cNvSpPr/>
            <p:nvPr/>
          </p:nvSpPr>
          <p:spPr bwMode="ltGray">
            <a:xfrm>
              <a:off x="8323074" y="2784834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FAC0635-936E-B153-CED7-9A5B830B43C1}"/>
                </a:ext>
              </a:extLst>
            </p:cNvPr>
            <p:cNvCxnSpPr>
              <a:stCxn id="57" idx="5"/>
              <a:endCxn id="60" idx="1"/>
            </p:cNvCxnSpPr>
            <p:nvPr/>
          </p:nvCxnSpPr>
          <p:spPr>
            <a:xfrm>
              <a:off x="8174707" y="2629812"/>
              <a:ext cx="163885" cy="17054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3F81184D-8529-E54F-770B-F8890309657B}"/>
                </a:ext>
              </a:extLst>
            </p:cNvPr>
            <p:cNvCxnSpPr>
              <a:cxnSpLocks/>
              <a:stCxn id="57" idx="4"/>
              <a:endCxn id="58" idx="0"/>
            </p:cNvCxnSpPr>
            <p:nvPr/>
          </p:nvCxnSpPr>
          <p:spPr>
            <a:xfrm>
              <a:off x="8137243" y="2645330"/>
              <a:ext cx="0" cy="1395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BCA8841-1971-65C3-BA84-FA55BB0160C7}"/>
                </a:ext>
              </a:extLst>
            </p:cNvPr>
            <p:cNvCxnSpPr>
              <a:cxnSpLocks/>
              <a:stCxn id="58" idx="7"/>
              <a:endCxn id="59" idx="3"/>
            </p:cNvCxnSpPr>
            <p:nvPr/>
          </p:nvCxnSpPr>
          <p:spPr>
            <a:xfrm flipV="1">
              <a:off x="8174707" y="2626910"/>
              <a:ext cx="163885" cy="17344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2EC7748-93B7-7CC5-758B-F31645EEE91F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>
              <a:off x="8190225" y="2589446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230E8AC-EAC0-EF5E-0B6F-656B409F0E64}"/>
                </a:ext>
              </a:extLst>
            </p:cNvPr>
            <p:cNvCxnSpPr>
              <a:cxnSpLocks/>
              <a:stCxn id="58" idx="6"/>
              <a:endCxn id="60" idx="2"/>
            </p:cNvCxnSpPr>
            <p:nvPr/>
          </p:nvCxnSpPr>
          <p:spPr>
            <a:xfrm>
              <a:off x="8190225" y="2837816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AADE545-7118-642C-32FE-E421C9B82CF5}"/>
                </a:ext>
              </a:extLst>
            </p:cNvPr>
            <p:cNvCxnSpPr>
              <a:cxnSpLocks/>
              <a:stCxn id="60" idx="0"/>
              <a:endCxn id="59" idx="4"/>
            </p:cNvCxnSpPr>
            <p:nvPr/>
          </p:nvCxnSpPr>
          <p:spPr>
            <a:xfrm flipV="1">
              <a:off x="8376056" y="2642428"/>
              <a:ext cx="0" cy="14240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6A69C13-1255-F4E4-6A52-89C9BDD7628A}"/>
                </a:ext>
              </a:extLst>
            </p:cNvPr>
            <p:cNvSpPr/>
            <p:nvPr/>
          </p:nvSpPr>
          <p:spPr bwMode="ltGray">
            <a:xfrm>
              <a:off x="8978922" y="2538397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8B6DD74-C067-66DD-17FB-C6111BB78590}"/>
                </a:ext>
              </a:extLst>
            </p:cNvPr>
            <p:cNvSpPr/>
            <p:nvPr/>
          </p:nvSpPr>
          <p:spPr bwMode="ltGray">
            <a:xfrm>
              <a:off x="8978922" y="2783865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6107ADC-3ED2-A5D8-34DD-D76A735B96DA}"/>
                </a:ext>
              </a:extLst>
            </p:cNvPr>
            <p:cNvSpPr/>
            <p:nvPr/>
          </p:nvSpPr>
          <p:spPr bwMode="ltGray">
            <a:xfrm>
              <a:off x="9217735" y="2535495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C2B2355-3BE5-9B74-BA5C-05B59C42DB6C}"/>
                </a:ext>
              </a:extLst>
            </p:cNvPr>
            <p:cNvSpPr/>
            <p:nvPr/>
          </p:nvSpPr>
          <p:spPr bwMode="ltGray">
            <a:xfrm>
              <a:off x="9217735" y="2783865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C5D8B76-5785-B429-36F0-B6CC43D8993E}"/>
                </a:ext>
              </a:extLst>
            </p:cNvPr>
            <p:cNvCxnSpPr>
              <a:stCxn id="67" idx="5"/>
              <a:endCxn id="70" idx="1"/>
            </p:cNvCxnSpPr>
            <p:nvPr/>
          </p:nvCxnSpPr>
          <p:spPr>
            <a:xfrm>
              <a:off x="9069368" y="2628843"/>
              <a:ext cx="163885" cy="17054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12C713B-B176-FFC1-9F90-AFD71F150F4D}"/>
                </a:ext>
              </a:extLst>
            </p:cNvPr>
            <p:cNvCxnSpPr>
              <a:cxnSpLocks/>
              <a:stCxn id="67" idx="4"/>
              <a:endCxn id="68" idx="0"/>
            </p:cNvCxnSpPr>
            <p:nvPr/>
          </p:nvCxnSpPr>
          <p:spPr>
            <a:xfrm>
              <a:off x="9031904" y="2644361"/>
              <a:ext cx="0" cy="1395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2DA4A71-CB66-28B7-36A4-C29505444642}"/>
                </a:ext>
              </a:extLst>
            </p:cNvPr>
            <p:cNvCxnSpPr>
              <a:cxnSpLocks/>
              <a:stCxn id="68" idx="7"/>
              <a:endCxn id="69" idx="3"/>
            </p:cNvCxnSpPr>
            <p:nvPr/>
          </p:nvCxnSpPr>
          <p:spPr>
            <a:xfrm flipV="1">
              <a:off x="9069368" y="2625941"/>
              <a:ext cx="163885" cy="17344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5CAC598-5498-CD20-2864-A14AAAD0E2AB}"/>
                </a:ext>
              </a:extLst>
            </p:cNvPr>
            <p:cNvCxnSpPr>
              <a:cxnSpLocks/>
              <a:endCxn id="69" idx="2"/>
            </p:cNvCxnSpPr>
            <p:nvPr/>
          </p:nvCxnSpPr>
          <p:spPr>
            <a:xfrm>
              <a:off x="9084886" y="2588477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161F501-5755-A4EC-0B00-E3214C9F2E82}"/>
                </a:ext>
              </a:extLst>
            </p:cNvPr>
            <p:cNvCxnSpPr>
              <a:cxnSpLocks/>
              <a:stCxn id="68" idx="6"/>
              <a:endCxn id="70" idx="2"/>
            </p:cNvCxnSpPr>
            <p:nvPr/>
          </p:nvCxnSpPr>
          <p:spPr>
            <a:xfrm>
              <a:off x="9084886" y="2836847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8F950AA-40EC-664E-9692-B3B50FAE7D08}"/>
                </a:ext>
              </a:extLst>
            </p:cNvPr>
            <p:cNvCxnSpPr>
              <a:cxnSpLocks/>
              <a:stCxn id="70" idx="0"/>
              <a:endCxn id="69" idx="4"/>
            </p:cNvCxnSpPr>
            <p:nvPr/>
          </p:nvCxnSpPr>
          <p:spPr>
            <a:xfrm flipV="1">
              <a:off x="9270717" y="2641459"/>
              <a:ext cx="0" cy="14240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10B80E8-CEA3-5D90-E448-887829849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66580" y="1863992"/>
              <a:ext cx="260974" cy="181742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9298FB1-4941-B905-A092-228163C374C2}"/>
                </a:ext>
              </a:extLst>
            </p:cNvPr>
            <p:cNvCxnSpPr>
              <a:cxnSpLocks/>
            </p:cNvCxnSpPr>
            <p:nvPr/>
          </p:nvCxnSpPr>
          <p:spPr>
            <a:xfrm>
              <a:off x="8858447" y="1859992"/>
              <a:ext cx="288209" cy="184263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9C57E89-80FF-4CC0-6CF5-0B275BEFE7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59860" y="2044257"/>
              <a:ext cx="201035" cy="612598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1BD57CF-B87D-F0E7-1EFE-2CB78CAFCD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20586" y="2044258"/>
              <a:ext cx="236690" cy="627408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CC349BE-4FC0-F2F9-E625-154282D36D03}"/>
                </a:ext>
              </a:extLst>
            </p:cNvPr>
            <p:cNvCxnSpPr>
              <a:cxnSpLocks/>
            </p:cNvCxnSpPr>
            <p:nvPr/>
          </p:nvCxnSpPr>
          <p:spPr>
            <a:xfrm>
              <a:off x="8273701" y="2924217"/>
              <a:ext cx="221397" cy="163631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A6F3DEFD-D1E5-BBFA-40CD-8DD7951BCFE5}"/>
                </a:ext>
              </a:extLst>
            </p:cNvPr>
            <p:cNvCxnSpPr>
              <a:cxnSpLocks/>
            </p:cNvCxnSpPr>
            <p:nvPr/>
          </p:nvCxnSpPr>
          <p:spPr>
            <a:xfrm>
              <a:off x="8693055" y="2054109"/>
              <a:ext cx="6821" cy="848935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C914DCC-AD97-0B28-F82E-5B6117960070}"/>
                </a:ext>
              </a:extLst>
            </p:cNvPr>
            <p:cNvCxnSpPr>
              <a:cxnSpLocks/>
            </p:cNvCxnSpPr>
            <p:nvPr/>
          </p:nvCxnSpPr>
          <p:spPr>
            <a:xfrm>
              <a:off x="8414994" y="2160739"/>
              <a:ext cx="587557" cy="1693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B5DAEC0-9B04-DC73-1B15-C37627EEF3A8}"/>
                </a:ext>
              </a:extLst>
            </p:cNvPr>
            <p:cNvCxnSpPr>
              <a:cxnSpLocks/>
            </p:cNvCxnSpPr>
            <p:nvPr/>
          </p:nvCxnSpPr>
          <p:spPr>
            <a:xfrm>
              <a:off x="8430131" y="2215273"/>
              <a:ext cx="506018" cy="492532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8F5BCF6-38B8-CFA2-15B6-7F6D64B328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1507" y="2206391"/>
              <a:ext cx="523800" cy="497506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1C90458-A54E-FA48-1237-B0AFCE16C8DF}"/>
                </a:ext>
              </a:extLst>
            </p:cNvPr>
            <p:cNvSpPr/>
            <p:nvPr/>
          </p:nvSpPr>
          <p:spPr bwMode="ltGray">
            <a:xfrm>
              <a:off x="8530860" y="2917580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0D94F18-1E31-E557-1DD4-AC0D951BF83C}"/>
                </a:ext>
              </a:extLst>
            </p:cNvPr>
            <p:cNvSpPr/>
            <p:nvPr/>
          </p:nvSpPr>
          <p:spPr bwMode="ltGray">
            <a:xfrm>
              <a:off x="8530860" y="3163048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8580400-4BBE-C957-47DF-C3D25B689C84}"/>
                </a:ext>
              </a:extLst>
            </p:cNvPr>
            <p:cNvSpPr/>
            <p:nvPr/>
          </p:nvSpPr>
          <p:spPr bwMode="ltGray">
            <a:xfrm>
              <a:off x="8769673" y="2914678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0372FDD-9145-72D4-3AB2-EDD8C604AAFF}"/>
                </a:ext>
              </a:extLst>
            </p:cNvPr>
            <p:cNvSpPr/>
            <p:nvPr/>
          </p:nvSpPr>
          <p:spPr bwMode="ltGray">
            <a:xfrm>
              <a:off x="8769673" y="3163048"/>
              <a:ext cx="105964" cy="105964"/>
            </a:xfrm>
            <a:prstGeom prst="ellipse">
              <a:avLst/>
            </a:prstGeom>
            <a:solidFill>
              <a:srgbClr val="32DAC8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950">
                <a:defRPr/>
              </a:pPr>
              <a:endParaRPr lang="en-US" sz="1463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MetricHPE Light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926F7CE-0D5A-3E97-1D30-5EC6B626B128}"/>
                </a:ext>
              </a:extLst>
            </p:cNvPr>
            <p:cNvCxnSpPr>
              <a:stCxn id="86" idx="5"/>
              <a:endCxn id="89" idx="1"/>
            </p:cNvCxnSpPr>
            <p:nvPr/>
          </p:nvCxnSpPr>
          <p:spPr>
            <a:xfrm>
              <a:off x="8621306" y="3008026"/>
              <a:ext cx="163885" cy="17054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8179AF4-49DD-51CE-6694-C61FA54BF12E}"/>
                </a:ext>
              </a:extLst>
            </p:cNvPr>
            <p:cNvCxnSpPr>
              <a:cxnSpLocks/>
              <a:stCxn id="86" idx="4"/>
              <a:endCxn id="87" idx="0"/>
            </p:cNvCxnSpPr>
            <p:nvPr/>
          </p:nvCxnSpPr>
          <p:spPr>
            <a:xfrm>
              <a:off x="8583842" y="3023544"/>
              <a:ext cx="0" cy="1395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FFB6FDE-19B7-48D2-A17D-25D2CBD5B271}"/>
                </a:ext>
              </a:extLst>
            </p:cNvPr>
            <p:cNvCxnSpPr>
              <a:cxnSpLocks/>
              <a:stCxn id="87" idx="7"/>
              <a:endCxn id="88" idx="3"/>
            </p:cNvCxnSpPr>
            <p:nvPr/>
          </p:nvCxnSpPr>
          <p:spPr>
            <a:xfrm flipV="1">
              <a:off x="8621306" y="3005124"/>
              <a:ext cx="163885" cy="173442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E7445AF-26A3-C943-AC1A-4E0B98DA97EF}"/>
                </a:ext>
              </a:extLst>
            </p:cNvPr>
            <p:cNvCxnSpPr>
              <a:cxnSpLocks/>
              <a:endCxn id="88" idx="2"/>
            </p:cNvCxnSpPr>
            <p:nvPr/>
          </p:nvCxnSpPr>
          <p:spPr>
            <a:xfrm>
              <a:off x="8636824" y="2967660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86DABFE-8A95-C903-A88D-39626DC654C2}"/>
                </a:ext>
              </a:extLst>
            </p:cNvPr>
            <p:cNvCxnSpPr>
              <a:cxnSpLocks/>
              <a:stCxn id="87" idx="6"/>
              <a:endCxn id="89" idx="2"/>
            </p:cNvCxnSpPr>
            <p:nvPr/>
          </p:nvCxnSpPr>
          <p:spPr>
            <a:xfrm>
              <a:off x="8636824" y="3216030"/>
              <a:ext cx="132849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3D7ABE2-8E38-B673-C590-6ACB13EAACDB}"/>
                </a:ext>
              </a:extLst>
            </p:cNvPr>
            <p:cNvCxnSpPr>
              <a:cxnSpLocks/>
              <a:stCxn id="89" idx="0"/>
              <a:endCxn id="88" idx="4"/>
            </p:cNvCxnSpPr>
            <p:nvPr/>
          </p:nvCxnSpPr>
          <p:spPr>
            <a:xfrm flipV="1">
              <a:off x="8822655" y="3020642"/>
              <a:ext cx="0" cy="14240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991932F-D88D-8546-CC8D-187ABA484BA2}"/>
                </a:ext>
              </a:extLst>
            </p:cNvPr>
            <p:cNvCxnSpPr>
              <a:cxnSpLocks/>
            </p:cNvCxnSpPr>
            <p:nvPr/>
          </p:nvCxnSpPr>
          <p:spPr>
            <a:xfrm>
              <a:off x="8256649" y="2370112"/>
              <a:ext cx="0" cy="16217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0B04BE3-4AF7-3FF2-ABF5-32F369ECBC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6907" y="2915663"/>
              <a:ext cx="185673" cy="175838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3771D68-657C-814B-510F-3A1937E0E124}"/>
                </a:ext>
              </a:extLst>
            </p:cNvPr>
            <p:cNvCxnSpPr>
              <a:cxnSpLocks/>
            </p:cNvCxnSpPr>
            <p:nvPr/>
          </p:nvCxnSpPr>
          <p:spPr>
            <a:xfrm>
              <a:off x="9151310" y="2370112"/>
              <a:ext cx="0" cy="16217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478D70D-CC82-59AD-4CBC-96274AF204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8018" y="2262667"/>
              <a:ext cx="229507" cy="633604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ED3E74B-79CD-5D90-932E-58008D92611E}"/>
                </a:ext>
              </a:extLst>
            </p:cNvPr>
            <p:cNvCxnSpPr>
              <a:cxnSpLocks/>
            </p:cNvCxnSpPr>
            <p:nvPr/>
          </p:nvCxnSpPr>
          <p:spPr>
            <a:xfrm>
              <a:off x="8439365" y="2258881"/>
              <a:ext cx="222811" cy="637390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59B5239-614E-0C4A-0DF6-3A0A234386F8}"/>
                </a:ext>
              </a:extLst>
            </p:cNvPr>
            <p:cNvCxnSpPr>
              <a:cxnSpLocks/>
            </p:cNvCxnSpPr>
            <p:nvPr/>
          </p:nvCxnSpPr>
          <p:spPr>
            <a:xfrm>
              <a:off x="8414994" y="2740209"/>
              <a:ext cx="587557" cy="1693"/>
            </a:xfrm>
            <a:prstGeom prst="line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2F670707-F7AF-6B59-1692-13E51834C769}"/>
              </a:ext>
            </a:extLst>
          </p:cNvPr>
          <p:cNvSpPr txBox="1"/>
          <p:nvPr/>
        </p:nvSpPr>
        <p:spPr>
          <a:xfrm>
            <a:off x="4917341" y="2665325"/>
            <a:ext cx="1096695" cy="570156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48590" tIns="148590" rIns="148590" bIns="148590" rtlCol="0">
            <a:spAutoFit/>
          </a:bodyPr>
          <a:lstStyle/>
          <a:p>
            <a:pPr algn="ctr"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975" dirty="0">
                <a:solidFill>
                  <a:prstClr val="black"/>
                </a:solidFill>
                <a:latin typeface="MetricHPE Light"/>
              </a:rPr>
              <a:t>Bundle Size =4</a:t>
            </a:r>
            <a:br>
              <a:rPr lang="en-US" sz="975" dirty="0">
                <a:solidFill>
                  <a:prstClr val="black"/>
                </a:solidFill>
                <a:latin typeface="MetricHPE Light"/>
              </a:rPr>
            </a:br>
            <a:r>
              <a:rPr lang="en-US" sz="975" dirty="0">
                <a:solidFill>
                  <a:prstClr val="black"/>
                </a:solidFill>
                <a:latin typeface="MetricHPE Light"/>
              </a:rPr>
              <a:t>2.4 TB/s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D5D0875-E77C-7623-C268-2C824FBA9602}"/>
              </a:ext>
            </a:extLst>
          </p:cNvPr>
          <p:cNvSpPr/>
          <p:nvPr/>
        </p:nvSpPr>
        <p:spPr>
          <a:xfrm>
            <a:off x="8240873" y="1551069"/>
            <a:ext cx="1558991" cy="44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dirty="0">
                <a:solidFill>
                  <a:prstClr val="black"/>
                </a:solidFill>
                <a:latin typeface="MetricHPE Light"/>
              </a:rPr>
              <a:t>8 TB/s Injection b/w</a:t>
            </a:r>
          </a:p>
          <a:p>
            <a:pPr defTabSz="742950">
              <a:lnSpc>
                <a:spcPct val="90000"/>
              </a:lnSpc>
              <a:spcBef>
                <a:spcPts val="325"/>
              </a:spcBef>
              <a:defRPr/>
            </a:pPr>
            <a:r>
              <a:rPr lang="en-US" sz="1138" dirty="0">
                <a:solidFill>
                  <a:prstClr val="black"/>
                </a:solidFill>
                <a:latin typeface="MetricHPE Light"/>
              </a:rPr>
              <a:t>5.4 TB/s Global b/w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F148BB4-46D2-BE10-0FB5-217FC6A55A20}"/>
              </a:ext>
            </a:extLst>
          </p:cNvPr>
          <p:cNvSpPr/>
          <p:nvPr/>
        </p:nvSpPr>
        <p:spPr>
          <a:xfrm>
            <a:off x="5109363" y="2533517"/>
            <a:ext cx="734496" cy="229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2950">
              <a:defRPr/>
            </a:pPr>
            <a:r>
              <a:rPr lang="en-US" sz="894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30m cables </a:t>
            </a:r>
            <a:endParaRPr lang="en-US" sz="894" i="1" dirty="0">
              <a:solidFill>
                <a:prstClr val="black"/>
              </a:solidFill>
              <a:latin typeface="MetricHPE Light"/>
            </a:endParaRPr>
          </a:p>
        </p:txBody>
      </p:sp>
      <p:sp>
        <p:nvSpPr>
          <p:cNvPr id="106" name="Title 1">
            <a:extLst>
              <a:ext uri="{FF2B5EF4-FFF2-40B4-BE49-F238E27FC236}">
                <a16:creationId xmlns:a16="http://schemas.microsoft.com/office/drawing/2014/main" id="{90A538CA-9606-12ED-EE62-4D73506FB8A8}"/>
              </a:ext>
            </a:extLst>
          </p:cNvPr>
          <p:cNvSpPr txBox="1">
            <a:spLocks/>
          </p:cNvSpPr>
          <p:nvPr/>
        </p:nvSpPr>
        <p:spPr>
          <a:xfrm>
            <a:off x="141691" y="196769"/>
            <a:ext cx="8289234" cy="5817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E2231A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SG" sz="2800" b="0" dirty="0"/>
              <a:t>Slingshot Design and Partition</a:t>
            </a:r>
          </a:p>
        </p:txBody>
      </p:sp>
      <p:sp>
        <p:nvSpPr>
          <p:cNvPr id="108" name="Slide Number Placeholder 107">
            <a:extLst>
              <a:ext uri="{FF2B5EF4-FFF2-40B4-BE49-F238E27FC236}">
                <a16:creationId xmlns:a16="http://schemas.microsoft.com/office/drawing/2014/main" id="{DA04EAE3-DF88-8EF0-E3E5-94A9D06F3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8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645D36-ED3F-493B-817A-C48D0FF4D5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7981" r="3779" b="8383"/>
          <a:stretch/>
        </p:blipFill>
        <p:spPr>
          <a:xfrm>
            <a:off x="1" y="1859999"/>
            <a:ext cx="9906000" cy="33820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DC3FD3-7EF9-4FB4-B27E-A4A3880D88FA}"/>
              </a:ext>
            </a:extLst>
          </p:cNvPr>
          <p:cNvSpPr txBox="1"/>
          <p:nvPr/>
        </p:nvSpPr>
        <p:spPr>
          <a:xfrm>
            <a:off x="65027" y="5373999"/>
            <a:ext cx="4237892" cy="834844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74295" tIns="74295" rIns="74295" bIns="74295" rtlCol="0">
            <a:spAutoFit/>
          </a:bodyPr>
          <a:lstStyle/>
          <a:p>
            <a:pPr>
              <a:lnSpc>
                <a:spcPct val="90000"/>
              </a:lnSpc>
              <a:spcBef>
                <a:spcPts val="325"/>
              </a:spcBef>
            </a:pPr>
            <a:r>
              <a:rPr lang="en-US" sz="1463" dirty="0">
                <a:solidFill>
                  <a:schemeClr val="bg1"/>
                </a:solidFill>
              </a:rPr>
              <a:t>Narinder Kapoor – GM &amp; SVP APAC</a:t>
            </a:r>
          </a:p>
          <a:p>
            <a:pPr>
              <a:lnSpc>
                <a:spcPct val="90000"/>
              </a:lnSpc>
              <a:spcBef>
                <a:spcPts val="325"/>
              </a:spcBef>
            </a:pPr>
            <a:r>
              <a:rPr lang="en-US" sz="1463" dirty="0">
                <a:solidFill>
                  <a:schemeClr val="bg1"/>
                </a:solidFill>
              </a:rPr>
              <a:t>Nick Gorga GM HPC &amp; AI APAC/India </a:t>
            </a:r>
          </a:p>
          <a:p>
            <a:pPr>
              <a:lnSpc>
                <a:spcPct val="90000"/>
              </a:lnSpc>
              <a:spcBef>
                <a:spcPts val="325"/>
              </a:spcBef>
            </a:pPr>
            <a:endParaRPr lang="en-GB" sz="1463" dirty="0" err="1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947293-8764-F0B2-E698-01C67E1A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19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32D3C31-6EE2-6682-A08C-493EE9D2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0" y="1299271"/>
            <a:ext cx="5339239" cy="2031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D2C466-3B26-C63C-D4F0-1B77A694F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2" r="15293"/>
          <a:stretch/>
        </p:blipFill>
        <p:spPr>
          <a:xfrm>
            <a:off x="6698472" y="3036985"/>
            <a:ext cx="902161" cy="657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4F374D-298D-0A20-D169-014909866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011" y="1122347"/>
            <a:ext cx="782585" cy="564753"/>
          </a:xfrm>
          <a:prstGeom prst="rect">
            <a:avLst/>
          </a:prstGeom>
        </p:spPr>
      </p:pic>
      <p:pic>
        <p:nvPicPr>
          <p:cNvPr id="10" name="Google Shape;1231;p17">
            <a:extLst>
              <a:ext uri="{FF2B5EF4-FFF2-40B4-BE49-F238E27FC236}">
                <a16:creationId xmlns:a16="http://schemas.microsoft.com/office/drawing/2014/main" id="{4B2A3D91-BF17-43D6-A833-BE08B317797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3840" y="2099788"/>
            <a:ext cx="902161" cy="56475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2B51DD-598B-80ED-7151-AA612AB3608E}"/>
              </a:ext>
            </a:extLst>
          </p:cNvPr>
          <p:cNvSpPr txBox="1"/>
          <p:nvPr/>
        </p:nvSpPr>
        <p:spPr>
          <a:xfrm>
            <a:off x="7597747" y="1032428"/>
            <a:ext cx="1680489" cy="817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b="1" dirty="0">
                <a:highlight>
                  <a:srgbClr val="FFFF00"/>
                </a:highlight>
                <a:latin typeface="Bahnschrift SemiLight SemiConde" panose="020B0502040204020203" pitchFamily="34" charset="0"/>
              </a:rPr>
              <a:t>105,984 Cores </a:t>
            </a:r>
          </a:p>
          <a:p>
            <a:r>
              <a:rPr lang="en-SG" sz="1300" dirty="0">
                <a:latin typeface="Bahnschrift SemiLight SemiConde" panose="020B0502040204020203" pitchFamily="34" charset="0"/>
              </a:rPr>
              <a:t>CPU </a:t>
            </a:r>
            <a:r>
              <a:rPr lang="en-US" sz="1300" dirty="0">
                <a:latin typeface="Bahnschrift SemiLight SemiConde" panose="020B0502040204020203" pitchFamily="34" charset="0"/>
              </a:rPr>
              <a:t>(</a:t>
            </a:r>
            <a:r>
              <a:rPr lang="en-SG" sz="1300" dirty="0">
                <a:latin typeface="Bahnschrift SemiLight SemiConde" panose="020B0502040204020203" pitchFamily="34" charset="0"/>
              </a:rPr>
              <a:t>AMD EPYC</a:t>
            </a:r>
            <a:r>
              <a:rPr lang="en-SG" sz="1300" baseline="30000" dirty="0">
                <a:latin typeface="Bahnschrift SemiLight SemiConde" panose="020B0502040204020203" pitchFamily="34" charset="0"/>
              </a:rPr>
              <a:t>TM</a:t>
            </a:r>
            <a:r>
              <a:rPr lang="en-SG" sz="1300" dirty="0">
                <a:latin typeface="Bahnschrift SemiLight SemiConde" panose="020B0502040204020203" pitchFamily="34" charset="0"/>
              </a:rPr>
              <a:t> 7713)</a:t>
            </a:r>
          </a:p>
          <a:p>
            <a:r>
              <a:rPr lang="en-SG" sz="1463" b="1" dirty="0">
                <a:latin typeface="Bahnschrift SemiLight SemiConde" panose="020B0502040204020203" pitchFamily="34" charset="0"/>
              </a:rPr>
              <a:t>800 Nodes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0B160B-C8ED-8C88-3DCD-114F19284B03}"/>
              </a:ext>
            </a:extLst>
          </p:cNvPr>
          <p:cNvSpPr txBox="1"/>
          <p:nvPr/>
        </p:nvSpPr>
        <p:spPr>
          <a:xfrm>
            <a:off x="7597748" y="1943233"/>
            <a:ext cx="1680488" cy="10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950" b="1" dirty="0">
                <a:highlight>
                  <a:srgbClr val="FFFF00"/>
                </a:highlight>
                <a:latin typeface="Bahnschrift SemiLight SemiConde" panose="020B0502040204020203" pitchFamily="34" charset="0"/>
              </a:rPr>
              <a:t>1,024 Cores</a:t>
            </a:r>
            <a:r>
              <a:rPr lang="en-SG" sz="1950" dirty="0">
                <a:highlight>
                  <a:srgbClr val="FFFF00"/>
                </a:highlight>
                <a:latin typeface="Bahnschrift SemiLight SemiConde" panose="020B0502040204020203" pitchFamily="34" charset="0"/>
              </a:rPr>
              <a:t> </a:t>
            </a:r>
          </a:p>
          <a:p>
            <a:r>
              <a:rPr lang="en-SG" sz="1300" dirty="0">
                <a:latin typeface="Bahnschrift SemiLight SemiConde" panose="020B0502040204020203" pitchFamily="34" charset="0"/>
              </a:rPr>
              <a:t>High Frequency Nodes (AMD EPYC</a:t>
            </a:r>
            <a:r>
              <a:rPr lang="en-SG" sz="1300" baseline="30000" dirty="0">
                <a:latin typeface="Bahnschrift SemiLight SemiConde" panose="020B0502040204020203" pitchFamily="34" charset="0"/>
              </a:rPr>
              <a:t>TM</a:t>
            </a:r>
            <a:r>
              <a:rPr lang="en-SG" sz="1300" dirty="0">
                <a:latin typeface="Bahnschrift SemiLight SemiConde" panose="020B0502040204020203" pitchFamily="34" charset="0"/>
              </a:rPr>
              <a:t> 75F3)</a:t>
            </a:r>
          </a:p>
          <a:p>
            <a:r>
              <a:rPr lang="en-SG" sz="1463" b="1" dirty="0">
                <a:latin typeface="Bahnschrift SemiLight SemiConde" panose="020B0502040204020203" pitchFamily="34" charset="0"/>
              </a:rPr>
              <a:t>16 Nodes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373919-C87C-B6F5-F0D6-0427D31A1481}"/>
              </a:ext>
            </a:extLst>
          </p:cNvPr>
          <p:cNvSpPr txBox="1"/>
          <p:nvPr/>
        </p:nvSpPr>
        <p:spPr>
          <a:xfrm>
            <a:off x="7597747" y="3063345"/>
            <a:ext cx="1680489" cy="10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950" b="1" dirty="0">
                <a:highlight>
                  <a:srgbClr val="FFFF00"/>
                </a:highlight>
                <a:latin typeface="Bahnschrift SemiLight SemiConde" panose="020B0502040204020203" pitchFamily="34" charset="0"/>
              </a:rPr>
              <a:t>352 GPUs</a:t>
            </a:r>
            <a:r>
              <a:rPr lang="en-SG" sz="1950" dirty="0">
                <a:highlight>
                  <a:srgbClr val="FFFF00"/>
                </a:highlight>
                <a:latin typeface="Bahnschrift SemiLight SemiConde" panose="020B0502040204020203" pitchFamily="34" charset="0"/>
              </a:rPr>
              <a:t> </a:t>
            </a:r>
          </a:p>
          <a:p>
            <a:r>
              <a:rPr lang="en-SG" sz="1300" dirty="0">
                <a:latin typeface="Bahnschrift SemiLight SemiConde" panose="020B0502040204020203" pitchFamily="34" charset="0"/>
              </a:rPr>
              <a:t>Accelerated Nodes</a:t>
            </a:r>
          </a:p>
          <a:p>
            <a:r>
              <a:rPr lang="en-SG" sz="1300" dirty="0">
                <a:latin typeface="Bahnschrift SemiLight SemiConde" panose="020B0502040204020203" pitchFamily="34" charset="0"/>
              </a:rPr>
              <a:t>GPU (NVIDIA A100) </a:t>
            </a:r>
          </a:p>
          <a:p>
            <a:r>
              <a:rPr lang="en-SG" sz="1463" b="1" dirty="0">
                <a:latin typeface="Bahnschrift SemiLight SemiConde" panose="020B0502040204020203" pitchFamily="34" charset="0"/>
              </a:rPr>
              <a:t>82 Nodes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7776BA96-AC8C-46E0-F739-2F56C52CCF55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470794" y="1404724"/>
            <a:ext cx="1236217" cy="234662"/>
          </a:xfrm>
          <a:prstGeom prst="bentConnector3">
            <a:avLst/>
          </a:prstGeom>
          <a:ln w="19050">
            <a:solidFill>
              <a:schemeClr val="accent2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BCC4A203-BB3F-3A80-2507-BE1312FD75DC}"/>
              </a:ext>
            </a:extLst>
          </p:cNvPr>
          <p:cNvCxnSpPr>
            <a:cxnSpLocks/>
          </p:cNvCxnSpPr>
          <p:nvPr/>
        </p:nvCxnSpPr>
        <p:spPr>
          <a:xfrm>
            <a:off x="5470794" y="1780248"/>
            <a:ext cx="1107034" cy="535438"/>
          </a:xfrm>
          <a:prstGeom prst="bentConnector3">
            <a:avLst>
              <a:gd name="adj1" fmla="val 73476"/>
            </a:avLst>
          </a:prstGeom>
          <a:ln w="19050">
            <a:solidFill>
              <a:schemeClr val="accent2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FAC1843-02CA-B549-4D37-00125E2BA3F7}"/>
              </a:ext>
            </a:extLst>
          </p:cNvPr>
          <p:cNvCxnSpPr>
            <a:cxnSpLocks/>
          </p:cNvCxnSpPr>
          <p:nvPr/>
        </p:nvCxnSpPr>
        <p:spPr>
          <a:xfrm>
            <a:off x="5470794" y="2011831"/>
            <a:ext cx="1493186" cy="110727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75000"/>
              </a:schemeClr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8ACF050-7051-C8D4-6EAD-531F2667EC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038"/>
          <a:stretch/>
        </p:blipFill>
        <p:spPr>
          <a:xfrm>
            <a:off x="7068686" y="5804914"/>
            <a:ext cx="488997" cy="376344"/>
          </a:xfrm>
          <a:prstGeom prst="rect">
            <a:avLst/>
          </a:prstGeom>
        </p:spPr>
      </p:pic>
      <p:pic>
        <p:nvPicPr>
          <p:cNvPr id="1028" name="Picture 4" descr="Computer data storage Computer Icons Computer network Network Storage  Systems Hard Drives, Computer, computer Network, computer, computer  Hardware png | PNGWing">
            <a:extLst>
              <a:ext uri="{FF2B5EF4-FFF2-40B4-BE49-F238E27FC236}">
                <a16:creationId xmlns:a16="http://schemas.microsoft.com/office/drawing/2014/main" id="{C0190CB5-050D-F348-7A7E-056FF20AE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r="26616"/>
          <a:stretch/>
        </p:blipFill>
        <p:spPr bwMode="auto">
          <a:xfrm>
            <a:off x="7093325" y="4992530"/>
            <a:ext cx="451081" cy="5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1226;p17">
            <a:extLst>
              <a:ext uri="{FF2B5EF4-FFF2-40B4-BE49-F238E27FC236}">
                <a16:creationId xmlns:a16="http://schemas.microsoft.com/office/drawing/2014/main" id="{D2E62B5B-ABDA-18B1-DF26-B250366D9F7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27049" b="26443"/>
          <a:stretch/>
        </p:blipFill>
        <p:spPr>
          <a:xfrm>
            <a:off x="6760671" y="4247632"/>
            <a:ext cx="745330" cy="43532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0AB2507-423F-A73F-2941-B4CF0DA085E5}"/>
              </a:ext>
            </a:extLst>
          </p:cNvPr>
          <p:cNvSpPr txBox="1"/>
          <p:nvPr/>
        </p:nvSpPr>
        <p:spPr>
          <a:xfrm>
            <a:off x="7616796" y="4187156"/>
            <a:ext cx="1768205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950" b="1" dirty="0">
                <a:highlight>
                  <a:srgbClr val="FFFF00"/>
                </a:highlight>
                <a:latin typeface="Bahnschrift SemiLight SemiConde" panose="020B0502040204020203" pitchFamily="34" charset="0"/>
              </a:rPr>
              <a:t>476 TB</a:t>
            </a:r>
          </a:p>
          <a:p>
            <a:r>
              <a:rPr lang="en-SG" sz="1300" dirty="0">
                <a:latin typeface="Bahnschrift SemiLight SemiConde" panose="020B0502040204020203" pitchFamily="34" charset="0"/>
              </a:rPr>
              <a:t>Total System Memory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DBD69B-CF63-C49A-A98B-08E92AC92B66}"/>
              </a:ext>
            </a:extLst>
          </p:cNvPr>
          <p:cNvSpPr txBox="1"/>
          <p:nvPr/>
        </p:nvSpPr>
        <p:spPr>
          <a:xfrm>
            <a:off x="7616796" y="4906185"/>
            <a:ext cx="1884543" cy="79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950" b="1" dirty="0">
                <a:highlight>
                  <a:srgbClr val="FFFF00"/>
                </a:highlight>
                <a:latin typeface="Bahnschrift SemiLight SemiConde" panose="020B0502040204020203" pitchFamily="34" charset="0"/>
              </a:rPr>
              <a:t>25 </a:t>
            </a:r>
            <a:r>
              <a:rPr lang="en-SG" sz="1950" b="1" dirty="0" err="1">
                <a:highlight>
                  <a:srgbClr val="FFFF00"/>
                </a:highlight>
                <a:latin typeface="Bahnschrift SemiLight SemiConde" panose="020B0502040204020203" pitchFamily="34" charset="0"/>
              </a:rPr>
              <a:t>PBytes</a:t>
            </a:r>
            <a:endParaRPr lang="en-SG" sz="1950" b="1" dirty="0">
              <a:highlight>
                <a:srgbClr val="FFFF00"/>
              </a:highlight>
              <a:latin typeface="Bahnschrift SemiLight SemiConde" panose="020B0502040204020203" pitchFamily="34" charset="0"/>
            </a:endParaRPr>
          </a:p>
          <a:p>
            <a:r>
              <a:rPr lang="en-SG" sz="1300" dirty="0">
                <a:latin typeface="Bahnschrift SemiLight SemiConde" panose="020B0502040204020203" pitchFamily="34" charset="0"/>
              </a:rPr>
              <a:t>Storage (Spinning + Nearline)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F0CA8E-5815-1310-4B55-92DD3124EAA8}"/>
              </a:ext>
            </a:extLst>
          </p:cNvPr>
          <p:cNvSpPr txBox="1"/>
          <p:nvPr/>
        </p:nvSpPr>
        <p:spPr>
          <a:xfrm>
            <a:off x="7616796" y="5730843"/>
            <a:ext cx="1537583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950" b="1" dirty="0">
                <a:highlight>
                  <a:srgbClr val="FFFF00"/>
                </a:highlight>
                <a:latin typeface="Bahnschrift SemiLight SemiConde" panose="020B0502040204020203" pitchFamily="34" charset="0"/>
              </a:rPr>
              <a:t>10 </a:t>
            </a:r>
            <a:r>
              <a:rPr lang="en-SG" sz="1950" b="1" dirty="0" err="1">
                <a:highlight>
                  <a:srgbClr val="FFFF00"/>
                </a:highlight>
                <a:latin typeface="Bahnschrift SemiLight SemiConde" panose="020B0502040204020203" pitchFamily="34" charset="0"/>
              </a:rPr>
              <a:t>PBytes</a:t>
            </a:r>
            <a:endParaRPr lang="en-SG" sz="1950" b="1" dirty="0">
              <a:highlight>
                <a:srgbClr val="FFFF00"/>
              </a:highlight>
              <a:latin typeface="Bahnschrift SemiLight SemiConde" panose="020B0502040204020203" pitchFamily="34" charset="0"/>
            </a:endParaRPr>
          </a:p>
          <a:p>
            <a:r>
              <a:rPr lang="en-SG" sz="1300" dirty="0">
                <a:latin typeface="Bahnschrift SemiLight SemiConde" panose="020B0502040204020203" pitchFamily="34" charset="0"/>
              </a:rPr>
              <a:t>Scratch Disk</a:t>
            </a: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CF35069-1646-275B-39E6-37D668F4BFA2}"/>
              </a:ext>
            </a:extLst>
          </p:cNvPr>
          <p:cNvSpPr/>
          <p:nvPr/>
        </p:nvSpPr>
        <p:spPr>
          <a:xfrm>
            <a:off x="5478834" y="2736366"/>
            <a:ext cx="1571297" cy="2544817"/>
          </a:xfrm>
          <a:custGeom>
            <a:avLst/>
            <a:gdLst>
              <a:gd name="connsiteX0" fmla="*/ 0 w 1933904"/>
              <a:gd name="connsiteY0" fmla="*/ 0 h 3132082"/>
              <a:gd name="connsiteX1" fmla="*/ 620111 w 1933904"/>
              <a:gd name="connsiteY1" fmla="*/ 0 h 3132082"/>
              <a:gd name="connsiteX2" fmla="*/ 620111 w 1933904"/>
              <a:gd name="connsiteY2" fmla="*/ 3132082 h 3132082"/>
              <a:gd name="connsiteX3" fmla="*/ 1933904 w 1933904"/>
              <a:gd name="connsiteY3" fmla="*/ 3132082 h 3132082"/>
              <a:gd name="connsiteX4" fmla="*/ 1933904 w 1933904"/>
              <a:gd name="connsiteY4" fmla="*/ 3132082 h 313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3904" h="3132082">
                <a:moveTo>
                  <a:pt x="0" y="0"/>
                </a:moveTo>
                <a:lnTo>
                  <a:pt x="620111" y="0"/>
                </a:lnTo>
                <a:lnTo>
                  <a:pt x="620111" y="3132082"/>
                </a:lnTo>
                <a:lnTo>
                  <a:pt x="1933904" y="3132082"/>
                </a:lnTo>
                <a:lnTo>
                  <a:pt x="1933904" y="3132082"/>
                </a:lnTo>
              </a:path>
            </a:pathLst>
          </a:custGeom>
          <a:noFill/>
          <a:ln w="19050">
            <a:solidFill>
              <a:schemeClr val="accent2">
                <a:lumMod val="75000"/>
              </a:schemeClr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63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0076948E-7238-DA80-0C76-8E96A4125D00}"/>
              </a:ext>
            </a:extLst>
          </p:cNvPr>
          <p:cNvSpPr/>
          <p:nvPr/>
        </p:nvSpPr>
        <p:spPr>
          <a:xfrm>
            <a:off x="5478449" y="2342486"/>
            <a:ext cx="1246864" cy="2183626"/>
          </a:xfrm>
          <a:custGeom>
            <a:avLst/>
            <a:gdLst>
              <a:gd name="connsiteX0" fmla="*/ 0 w 1534602"/>
              <a:gd name="connsiteY0" fmla="*/ 0 h 2687540"/>
              <a:gd name="connsiteX1" fmla="*/ 763325 w 1534602"/>
              <a:gd name="connsiteY1" fmla="*/ 0 h 2687540"/>
              <a:gd name="connsiteX2" fmla="*/ 779228 w 1534602"/>
              <a:gd name="connsiteY2" fmla="*/ 2687540 h 2687540"/>
              <a:gd name="connsiteX3" fmla="*/ 1534602 w 1534602"/>
              <a:gd name="connsiteY3" fmla="*/ 2687540 h 268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602" h="2687540">
                <a:moveTo>
                  <a:pt x="0" y="0"/>
                </a:moveTo>
                <a:lnTo>
                  <a:pt x="763325" y="0"/>
                </a:lnTo>
                <a:lnTo>
                  <a:pt x="779228" y="2687540"/>
                </a:lnTo>
                <a:lnTo>
                  <a:pt x="1534602" y="2687540"/>
                </a:lnTo>
              </a:path>
            </a:pathLst>
          </a:custGeom>
          <a:noFill/>
          <a:ln w="19050">
            <a:solidFill>
              <a:schemeClr val="accent2">
                <a:lumMod val="75000"/>
              </a:schemeClr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63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BF99C524-6F20-5D80-AEC9-891760EFB054}"/>
              </a:ext>
            </a:extLst>
          </p:cNvPr>
          <p:cNvSpPr/>
          <p:nvPr/>
        </p:nvSpPr>
        <p:spPr>
          <a:xfrm>
            <a:off x="5471989" y="2936846"/>
            <a:ext cx="1537583" cy="3049325"/>
          </a:xfrm>
          <a:custGeom>
            <a:avLst/>
            <a:gdLst>
              <a:gd name="connsiteX0" fmla="*/ 0 w 1892410"/>
              <a:gd name="connsiteY0" fmla="*/ 0 h 3753015"/>
              <a:gd name="connsiteX1" fmla="*/ 485029 w 1892410"/>
              <a:gd name="connsiteY1" fmla="*/ 0 h 3753015"/>
              <a:gd name="connsiteX2" fmla="*/ 485029 w 1892410"/>
              <a:gd name="connsiteY2" fmla="*/ 3753015 h 3753015"/>
              <a:gd name="connsiteX3" fmla="*/ 1892410 w 1892410"/>
              <a:gd name="connsiteY3" fmla="*/ 3753015 h 375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2410" h="3753015">
                <a:moveTo>
                  <a:pt x="0" y="0"/>
                </a:moveTo>
                <a:lnTo>
                  <a:pt x="485029" y="0"/>
                </a:lnTo>
                <a:lnTo>
                  <a:pt x="485029" y="3753015"/>
                </a:lnTo>
                <a:lnTo>
                  <a:pt x="1892410" y="3753015"/>
                </a:lnTo>
              </a:path>
            </a:pathLst>
          </a:custGeom>
          <a:noFill/>
          <a:ln w="19050">
            <a:solidFill>
              <a:schemeClr val="accent2">
                <a:lumMod val="75000"/>
              </a:schemeClr>
            </a:solidFill>
            <a:tailEnd type="diamon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63"/>
          </a:p>
        </p:txBody>
      </p:sp>
      <p:pic>
        <p:nvPicPr>
          <p:cNvPr id="110" name="Picture 10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F02B250-AD38-6971-9ACA-52AD6B33C6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871" y="4467714"/>
            <a:ext cx="2885411" cy="1552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6" name="TextBox 225">
            <a:extLst>
              <a:ext uri="{FF2B5EF4-FFF2-40B4-BE49-F238E27FC236}">
                <a16:creationId xmlns:a16="http://schemas.microsoft.com/office/drawing/2014/main" id="{2B913B0C-0846-5DD0-FAD5-D738B2BAA089}"/>
              </a:ext>
            </a:extLst>
          </p:cNvPr>
          <p:cNvSpPr txBox="1"/>
          <p:nvPr/>
        </p:nvSpPr>
        <p:spPr>
          <a:xfrm>
            <a:off x="468842" y="968859"/>
            <a:ext cx="4893801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25" b="1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A</a:t>
            </a:r>
            <a:r>
              <a:rPr lang="en-SG" sz="1138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dvanced </a:t>
            </a:r>
            <a:r>
              <a:rPr lang="en-SG" sz="1625" b="1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S</a:t>
            </a:r>
            <a:r>
              <a:rPr lang="en-SG" sz="1138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upercomputer for </a:t>
            </a:r>
            <a:r>
              <a:rPr lang="en-SG" sz="1625" b="1" dirty="0" err="1">
                <a:solidFill>
                  <a:srgbClr val="C00000"/>
                </a:solidFill>
                <a:latin typeface="Bahnschrift SemiLight SemiConde" panose="020B0502040204020203" pitchFamily="34" charset="0"/>
              </a:rPr>
              <a:t>P</a:t>
            </a:r>
            <a:r>
              <a:rPr lang="en-SG" sz="1138" dirty="0" err="1">
                <a:solidFill>
                  <a:srgbClr val="C00000"/>
                </a:solidFill>
                <a:latin typeface="Bahnschrift SemiLight SemiConde" panose="020B0502040204020203" pitchFamily="34" charset="0"/>
              </a:rPr>
              <a:t>etascale</a:t>
            </a:r>
            <a:r>
              <a:rPr lang="en-SG" sz="1138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SG" sz="1625" b="1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I</a:t>
            </a:r>
            <a:r>
              <a:rPr lang="en-SG" sz="1138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nnovation </a:t>
            </a:r>
            <a:r>
              <a:rPr lang="en-SG" sz="1625" b="1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R</a:t>
            </a:r>
            <a:r>
              <a:rPr lang="en-SG" sz="1138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esearch &amp; </a:t>
            </a:r>
            <a:r>
              <a:rPr lang="en-SG" sz="1625" b="1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E</a:t>
            </a:r>
            <a:r>
              <a:rPr lang="en-SG" sz="1138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nterprise</a:t>
            </a:r>
          </a:p>
          <a:p>
            <a:r>
              <a:rPr lang="en-SG" sz="1138" dirty="0">
                <a:solidFill>
                  <a:schemeClr val="accent1">
                    <a:lumMod val="50000"/>
                  </a:schemeClr>
                </a:solidFill>
                <a:latin typeface="Bahnschrift SemiLight SemiConde" panose="020B0502040204020203" pitchFamily="34" charset="0"/>
              </a:rPr>
              <a:t>- Singapore’s newest supercomputer providing HPC resources for local research 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4B5AD512-62DA-20EB-9B96-D65108A411EC}"/>
              </a:ext>
            </a:extLst>
          </p:cNvPr>
          <p:cNvSpPr txBox="1"/>
          <p:nvPr/>
        </p:nvSpPr>
        <p:spPr>
          <a:xfrm>
            <a:off x="4795619" y="860165"/>
            <a:ext cx="613861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925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2A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212E2630-A3A0-696A-8BD0-2A0E7EEABE75}"/>
              </a:ext>
            </a:extLst>
          </p:cNvPr>
          <p:cNvSpPr txBox="1"/>
          <p:nvPr/>
        </p:nvSpPr>
        <p:spPr>
          <a:xfrm>
            <a:off x="521000" y="4746039"/>
            <a:ext cx="1162482" cy="1242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SG" sz="1625" b="1" dirty="0">
                <a:solidFill>
                  <a:srgbClr val="C00000"/>
                </a:solidFill>
                <a:latin typeface="Bahnschrift SemiLight SemiConde" panose="020B0502040204020203" pitchFamily="34" charset="0"/>
              </a:rPr>
              <a:t>ASPIRE </a:t>
            </a:r>
            <a:r>
              <a:rPr lang="en-SG" sz="2925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1</a:t>
            </a:r>
            <a:r>
              <a:rPr lang="en-SG" sz="1625" b="1" dirty="0">
                <a:latin typeface="Bahnschrift SemiLight SemiConde" panose="020B0502040204020203" pitchFamily="34" charset="0"/>
              </a:rPr>
              <a:t>   </a:t>
            </a:r>
            <a:endParaRPr lang="en-SG" sz="1138" dirty="0">
              <a:latin typeface="Bahnschrift SemiLight SemiConde" panose="020B0502040204020203" pitchFamily="34" charset="0"/>
            </a:endParaRPr>
          </a:p>
          <a:p>
            <a:pPr algn="r"/>
            <a:r>
              <a:rPr lang="en-SG" sz="1138" dirty="0">
                <a:solidFill>
                  <a:schemeClr val="accent1">
                    <a:lumMod val="50000"/>
                  </a:schemeClr>
                </a:solidFill>
                <a:latin typeface="Bahnschrift SemiLight SemiConde" panose="020B0502040204020203" pitchFamily="34" charset="0"/>
              </a:rPr>
              <a:t>Singapore’s first national </a:t>
            </a:r>
            <a:r>
              <a:rPr lang="en-SG" sz="1138" dirty="0" err="1">
                <a:solidFill>
                  <a:schemeClr val="accent1">
                    <a:lumMod val="50000"/>
                  </a:schemeClr>
                </a:solidFill>
                <a:latin typeface="Bahnschrift SemiLight SemiConde" panose="020B0502040204020203" pitchFamily="34" charset="0"/>
              </a:rPr>
              <a:t>petascale</a:t>
            </a:r>
            <a:r>
              <a:rPr lang="en-SG" sz="1138" dirty="0">
                <a:solidFill>
                  <a:schemeClr val="accent1">
                    <a:lumMod val="50000"/>
                  </a:schemeClr>
                </a:solidFill>
                <a:latin typeface="Bahnschrift SemiLight SemiConde" panose="020B0502040204020203" pitchFamily="34" charset="0"/>
              </a:rPr>
              <a:t> supercomputer</a:t>
            </a:r>
          </a:p>
        </p:txBody>
      </p:sp>
      <p:sp>
        <p:nvSpPr>
          <p:cNvPr id="1033" name="Arrow: Up 1032">
            <a:extLst>
              <a:ext uri="{FF2B5EF4-FFF2-40B4-BE49-F238E27FC236}">
                <a16:creationId xmlns:a16="http://schemas.microsoft.com/office/drawing/2014/main" id="{D86BE443-1EBA-6425-227C-762B9EEED20B}"/>
              </a:ext>
            </a:extLst>
          </p:cNvPr>
          <p:cNvSpPr/>
          <p:nvPr/>
        </p:nvSpPr>
        <p:spPr>
          <a:xfrm>
            <a:off x="260533" y="3228292"/>
            <a:ext cx="1008315" cy="630902"/>
          </a:xfrm>
          <a:prstGeom prst="upArrow">
            <a:avLst>
              <a:gd name="adj1" fmla="val 65422"/>
              <a:gd name="adj2" fmla="val 50000"/>
            </a:avLst>
          </a:prstGeom>
          <a:solidFill>
            <a:srgbClr val="FFFF00"/>
          </a:solidFill>
          <a:ln w="28575" cmpd="thickThin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63"/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82C4BDDB-C49F-37A6-223A-0E7830E58F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b="35126"/>
          <a:stretch/>
        </p:blipFill>
        <p:spPr>
          <a:xfrm>
            <a:off x="510990" y="3807962"/>
            <a:ext cx="492643" cy="426910"/>
          </a:xfrm>
          <a:prstGeom prst="rect">
            <a:avLst/>
          </a:prstGeom>
          <a:noFill/>
        </p:spPr>
      </p:pic>
      <p:sp>
        <p:nvSpPr>
          <p:cNvPr id="232" name="Arrow: Up 231">
            <a:extLst>
              <a:ext uri="{FF2B5EF4-FFF2-40B4-BE49-F238E27FC236}">
                <a16:creationId xmlns:a16="http://schemas.microsoft.com/office/drawing/2014/main" id="{0DE5C239-0E9C-2974-C223-8134226CFD7E}"/>
              </a:ext>
            </a:extLst>
          </p:cNvPr>
          <p:cNvSpPr/>
          <p:nvPr/>
        </p:nvSpPr>
        <p:spPr>
          <a:xfrm>
            <a:off x="1762278" y="3232293"/>
            <a:ext cx="1008315" cy="630902"/>
          </a:xfrm>
          <a:prstGeom prst="upArrow">
            <a:avLst>
              <a:gd name="adj1" fmla="val 65422"/>
              <a:gd name="adj2" fmla="val 50000"/>
            </a:avLst>
          </a:prstGeom>
          <a:solidFill>
            <a:srgbClr val="FFFF00"/>
          </a:solidFill>
          <a:ln w="28575" cmpd="thickThin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63"/>
          </a:p>
        </p:txBody>
      </p:sp>
      <p:sp>
        <p:nvSpPr>
          <p:cNvPr id="233" name="Arrow: Up 232">
            <a:extLst>
              <a:ext uri="{FF2B5EF4-FFF2-40B4-BE49-F238E27FC236}">
                <a16:creationId xmlns:a16="http://schemas.microsoft.com/office/drawing/2014/main" id="{1804B6D8-8CF7-2DB5-1D85-0CE240297592}"/>
              </a:ext>
            </a:extLst>
          </p:cNvPr>
          <p:cNvSpPr/>
          <p:nvPr/>
        </p:nvSpPr>
        <p:spPr>
          <a:xfrm>
            <a:off x="3261284" y="3226355"/>
            <a:ext cx="1008315" cy="630902"/>
          </a:xfrm>
          <a:prstGeom prst="upArrow">
            <a:avLst>
              <a:gd name="adj1" fmla="val 65422"/>
              <a:gd name="adj2" fmla="val 50000"/>
            </a:avLst>
          </a:prstGeom>
          <a:solidFill>
            <a:srgbClr val="FFFF00"/>
          </a:solidFill>
          <a:ln w="28575" cmpd="thickThin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63"/>
          </a:p>
        </p:txBody>
      </p:sp>
      <p:sp>
        <p:nvSpPr>
          <p:cNvPr id="234" name="Arrow: Up 233">
            <a:extLst>
              <a:ext uri="{FF2B5EF4-FFF2-40B4-BE49-F238E27FC236}">
                <a16:creationId xmlns:a16="http://schemas.microsoft.com/office/drawing/2014/main" id="{0406C7EF-25AA-05D2-B457-D3CA744BBE18}"/>
              </a:ext>
            </a:extLst>
          </p:cNvPr>
          <p:cNvSpPr/>
          <p:nvPr/>
        </p:nvSpPr>
        <p:spPr>
          <a:xfrm>
            <a:off x="4742480" y="3215812"/>
            <a:ext cx="1008315" cy="630902"/>
          </a:xfrm>
          <a:prstGeom prst="upArrow">
            <a:avLst>
              <a:gd name="adj1" fmla="val 65422"/>
              <a:gd name="adj2" fmla="val 50000"/>
            </a:avLst>
          </a:prstGeom>
          <a:solidFill>
            <a:srgbClr val="FFFF00"/>
          </a:solidFill>
          <a:ln w="28575" cmpd="thickThin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1463"/>
          </a:p>
        </p:txBody>
      </p:sp>
      <p:pic>
        <p:nvPicPr>
          <p:cNvPr id="1032" name="Picture 8" descr="94 Terminal Node Stock Vector Illustration and Royalty Free Terminal Node  Clipart">
            <a:extLst>
              <a:ext uri="{FF2B5EF4-FFF2-40B4-BE49-F238E27FC236}">
                <a16:creationId xmlns:a16="http://schemas.microsoft.com/office/drawing/2014/main" id="{4FB5E033-FF76-E63E-CFA0-04264D4D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410" y="3794380"/>
            <a:ext cx="428010" cy="428010"/>
          </a:xfrm>
          <a:prstGeom prst="rect">
            <a:avLst/>
          </a:prstGeom>
          <a:noFill/>
        </p:spPr>
      </p:pic>
      <p:pic>
        <p:nvPicPr>
          <p:cNvPr id="1034" name="Picture 10" descr="Gpu - Free computer icons">
            <a:extLst>
              <a:ext uri="{FF2B5EF4-FFF2-40B4-BE49-F238E27FC236}">
                <a16:creationId xmlns:a16="http://schemas.microsoft.com/office/drawing/2014/main" id="{E0BFBCD3-7249-98FF-5E7C-62C7D298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19" y="3760832"/>
            <a:ext cx="463484" cy="463484"/>
          </a:xfrm>
          <a:prstGeom prst="rect">
            <a:avLst/>
          </a:prstGeom>
          <a:noFill/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B5C80B5D-8CD7-C56C-5DD5-72E72817398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4148" y="3688580"/>
            <a:ext cx="663781" cy="576979"/>
          </a:xfrm>
          <a:prstGeom prst="rect">
            <a:avLst/>
          </a:prstGeom>
          <a:noFill/>
        </p:spPr>
      </p:pic>
      <p:sp>
        <p:nvSpPr>
          <p:cNvPr id="237" name="TextBox 236">
            <a:extLst>
              <a:ext uri="{FF2B5EF4-FFF2-40B4-BE49-F238E27FC236}">
                <a16:creationId xmlns:a16="http://schemas.microsoft.com/office/drawing/2014/main" id="{9D3257D0-238E-CD06-3F52-7EEDEA77146B}"/>
              </a:ext>
            </a:extLst>
          </p:cNvPr>
          <p:cNvSpPr txBox="1"/>
          <p:nvPr/>
        </p:nvSpPr>
        <p:spPr>
          <a:xfrm>
            <a:off x="329837" y="3316231"/>
            <a:ext cx="881217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625" b="1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ahnschrift Condensed" panose="020B0502040204020203" pitchFamily="34" charset="0"/>
              </a:rPr>
              <a:t>more Cores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460B099D-E099-C958-14B4-E1028C895871}"/>
              </a:ext>
            </a:extLst>
          </p:cNvPr>
          <p:cNvSpPr txBox="1"/>
          <p:nvPr/>
        </p:nvSpPr>
        <p:spPr>
          <a:xfrm>
            <a:off x="219005" y="2786477"/>
            <a:ext cx="1117369" cy="76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388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ahnschrift Condensed" panose="020B0502040204020203" pitchFamily="34" charset="0"/>
              </a:rPr>
              <a:t>&gt;3.5x 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3CEC34D6-EF64-48EF-143A-D670E4597450}"/>
              </a:ext>
            </a:extLst>
          </p:cNvPr>
          <p:cNvSpPr txBox="1"/>
          <p:nvPr/>
        </p:nvSpPr>
        <p:spPr>
          <a:xfrm>
            <a:off x="1827467" y="3288037"/>
            <a:ext cx="881217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625" b="1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ahnschrift Condensed" panose="020B0502040204020203" pitchFamily="34" charset="0"/>
              </a:rPr>
              <a:t>more Compact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F65B6D6-A4B1-5551-C575-C8236556D61A}"/>
              </a:ext>
            </a:extLst>
          </p:cNvPr>
          <p:cNvSpPr txBox="1"/>
          <p:nvPr/>
        </p:nvSpPr>
        <p:spPr>
          <a:xfrm>
            <a:off x="1737663" y="2758284"/>
            <a:ext cx="1043618" cy="76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388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ahnschrift Condensed" panose="020B0502040204020203" pitchFamily="34" charset="0"/>
              </a:rPr>
              <a:t>5x 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E152EAF5-9DDB-7A78-8BD4-C61D4B4C385F}"/>
              </a:ext>
            </a:extLst>
          </p:cNvPr>
          <p:cNvSpPr txBox="1"/>
          <p:nvPr/>
        </p:nvSpPr>
        <p:spPr>
          <a:xfrm>
            <a:off x="1763890" y="4134034"/>
            <a:ext cx="100831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300" b="1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ahnschrift Condensed" panose="020B0502040204020203" pitchFamily="34" charset="0"/>
              </a:rPr>
              <a:t>1.5x less Nodes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BACD7FF8-7BA1-CD92-43F9-AED1F159F8AF}"/>
              </a:ext>
            </a:extLst>
          </p:cNvPr>
          <p:cNvSpPr txBox="1"/>
          <p:nvPr/>
        </p:nvSpPr>
        <p:spPr>
          <a:xfrm>
            <a:off x="3332506" y="3282100"/>
            <a:ext cx="881217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625" b="1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ahnschrift Condensed" panose="020B0502040204020203" pitchFamily="34" charset="0"/>
              </a:rPr>
              <a:t>more GPUs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CAB1827C-C973-5216-BD29-8F4E86AE194C}"/>
              </a:ext>
            </a:extLst>
          </p:cNvPr>
          <p:cNvSpPr txBox="1"/>
          <p:nvPr/>
        </p:nvSpPr>
        <p:spPr>
          <a:xfrm>
            <a:off x="3242702" y="2752346"/>
            <a:ext cx="1043618" cy="76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388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ahnschrift Condensed" panose="020B0502040204020203" pitchFamily="34" charset="0"/>
              </a:rPr>
              <a:t>2x </a:t>
            </a: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E162B186-148A-DE61-D4D8-F9D256C166B1}"/>
              </a:ext>
            </a:extLst>
          </p:cNvPr>
          <p:cNvSpPr txBox="1"/>
          <p:nvPr/>
        </p:nvSpPr>
        <p:spPr>
          <a:xfrm>
            <a:off x="4810667" y="3308018"/>
            <a:ext cx="881217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625" b="1" dirty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ahnschrift Condensed" panose="020B0502040204020203" pitchFamily="34" charset="0"/>
              </a:rPr>
              <a:t>Compute Power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E00EDFD9-6AA0-9CA0-7A30-7737F4E3257D}"/>
              </a:ext>
            </a:extLst>
          </p:cNvPr>
          <p:cNvSpPr txBox="1"/>
          <p:nvPr/>
        </p:nvSpPr>
        <p:spPr>
          <a:xfrm>
            <a:off x="4712223" y="2752346"/>
            <a:ext cx="1043618" cy="76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388" b="1" dirty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Bahnschrift Condensed" panose="020B0502040204020203" pitchFamily="34" charset="0"/>
              </a:rPr>
              <a:t>8x </a:t>
            </a:r>
          </a:p>
        </p:txBody>
      </p:sp>
      <p:sp>
        <p:nvSpPr>
          <p:cNvPr id="44" name="Google Shape;487;p14">
            <a:extLst>
              <a:ext uri="{FF2B5EF4-FFF2-40B4-BE49-F238E27FC236}">
                <a16:creationId xmlns:a16="http://schemas.microsoft.com/office/drawing/2014/main" id="{6D19A205-2D92-8CBE-9C83-B0B0A21DACD6}"/>
              </a:ext>
            </a:extLst>
          </p:cNvPr>
          <p:cNvSpPr/>
          <p:nvPr/>
        </p:nvSpPr>
        <p:spPr>
          <a:xfrm>
            <a:off x="307370" y="183691"/>
            <a:ext cx="7884160" cy="603181"/>
          </a:xfrm>
          <a:prstGeom prst="roundRect">
            <a:avLst>
              <a:gd name="adj" fmla="val 29228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ASPIRE2A Overview</a:t>
            </a:r>
            <a:endParaRPr sz="2400" b="1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FB5EBEF-7186-9CCE-DFF1-1E47B2D8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86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988B0-EBA8-4435-AB82-D043CD6D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411" y="629268"/>
            <a:ext cx="5220202" cy="1286160"/>
          </a:xfrm>
        </p:spPr>
        <p:txBody>
          <a:bodyPr anchor="b">
            <a:normAutofit/>
          </a:bodyPr>
          <a:lstStyle/>
          <a:p>
            <a:r>
              <a:rPr lang="en-US" sz="3600" dirty="0">
                <a:latin typeface="Arial"/>
                <a:ea typeface="Arial"/>
                <a:cs typeface="Arial"/>
                <a:sym typeface="Arial"/>
              </a:rPr>
              <a:t>Summary of Hardware Specification</a:t>
            </a:r>
            <a:endParaRPr lang="en-S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D20A6-3DD2-4E12-3456-B4AA90B9E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412" y="2314807"/>
            <a:ext cx="5540909" cy="3913916"/>
          </a:xfrm>
        </p:spPr>
        <p:txBody>
          <a:bodyPr>
            <a:noAutofit/>
          </a:bodyPr>
          <a:lstStyle/>
          <a:p>
            <a:pPr marL="1080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Total CPU Nodes	: 800</a:t>
            </a:r>
          </a:p>
          <a:p>
            <a:pPr marL="360000"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High Frequency Nodes	: 16</a:t>
            </a:r>
          </a:p>
          <a:p>
            <a:pPr marL="1080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Total Accelerated Nodes	: 82</a:t>
            </a:r>
          </a:p>
          <a:p>
            <a:pPr marL="1080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Total number of cores:</a:t>
            </a:r>
          </a:p>
          <a:p>
            <a:pPr marL="360000"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7713 			: 105,984</a:t>
            </a:r>
          </a:p>
          <a:p>
            <a:pPr marL="360000"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75F3			: 1,024</a:t>
            </a:r>
          </a:p>
          <a:p>
            <a:pPr marL="1080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Total Memory		: 476 TB</a:t>
            </a:r>
          </a:p>
          <a:p>
            <a:pPr marL="1080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Total GPU (A100)	: 352</a:t>
            </a:r>
          </a:p>
          <a:p>
            <a:pPr marL="1080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Total Storage:</a:t>
            </a:r>
          </a:p>
          <a:p>
            <a:pPr marL="360000"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Persistent		: 10 PB (spinning)</a:t>
            </a:r>
          </a:p>
          <a:p>
            <a:pPr marL="108000" lvl="3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			      +</a:t>
            </a:r>
          </a:p>
          <a:p>
            <a:pPr marL="108000" lvl="3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			  15PB (nearline)</a:t>
            </a:r>
          </a:p>
          <a:p>
            <a:pPr marL="360000"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Scratch		: Approximate 10 PB</a:t>
            </a:r>
          </a:p>
        </p:txBody>
      </p:sp>
      <p:pic>
        <p:nvPicPr>
          <p:cNvPr id="4" name="Picture 3" descr="CPU with binary numbers and blueprint">
            <a:extLst>
              <a:ext uri="{FF2B5EF4-FFF2-40B4-BE49-F238E27FC236}">
                <a16:creationId xmlns:a16="http://schemas.microsoft.com/office/drawing/2014/main" id="{6527E029-E833-1A86-B401-75BF32C4A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23" r="32085"/>
          <a:stretch/>
        </p:blipFill>
        <p:spPr>
          <a:xfrm>
            <a:off x="20" y="10"/>
            <a:ext cx="3766397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28258" y="2115117"/>
            <a:ext cx="5126355" cy="0"/>
          </a:xfrm>
          <a:prstGeom prst="line">
            <a:avLst/>
          </a:prstGeom>
          <a:ln w="19050">
            <a:solidFill>
              <a:srgbClr val="78E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5CFE2-9817-4528-CBDE-B94679A80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16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48156E8-C8DB-4766-A999-A0CE3CCFB10F}"/>
              </a:ext>
            </a:extLst>
          </p:cNvPr>
          <p:cNvSpPr/>
          <p:nvPr/>
        </p:nvSpPr>
        <p:spPr>
          <a:xfrm>
            <a:off x="814710" y="1357460"/>
            <a:ext cx="8096626" cy="48620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97E2E3F-0FE8-4E1B-BBAD-949BDEFB7E6D}"/>
              </a:ext>
            </a:extLst>
          </p:cNvPr>
          <p:cNvGrpSpPr/>
          <p:nvPr/>
        </p:nvGrpSpPr>
        <p:grpSpPr>
          <a:xfrm>
            <a:off x="6822478" y="1364254"/>
            <a:ext cx="2094810" cy="4862069"/>
            <a:chOff x="6499952" y="881349"/>
            <a:chExt cx="2787267" cy="523301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F254A9B-CBFD-4597-AE58-C84670297F15}"/>
                </a:ext>
              </a:extLst>
            </p:cNvPr>
            <p:cNvSpPr/>
            <p:nvPr/>
          </p:nvSpPr>
          <p:spPr>
            <a:xfrm>
              <a:off x="6499952" y="881349"/>
              <a:ext cx="2787267" cy="5233012"/>
            </a:xfrm>
            <a:prstGeom prst="rect">
              <a:avLst/>
            </a:pr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82C521-8BEC-4112-BEDE-037250FD2769}"/>
                </a:ext>
              </a:extLst>
            </p:cNvPr>
            <p:cNvCxnSpPr/>
            <p:nvPr/>
          </p:nvCxnSpPr>
          <p:spPr>
            <a:xfrm>
              <a:off x="6499952" y="881349"/>
              <a:ext cx="2787267" cy="5233012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A87E984-1318-47BB-884B-2E573D4F7275}"/>
              </a:ext>
            </a:extLst>
          </p:cNvPr>
          <p:cNvSpPr txBox="1"/>
          <p:nvPr/>
        </p:nvSpPr>
        <p:spPr>
          <a:xfrm>
            <a:off x="837662" y="919748"/>
            <a:ext cx="8289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dirty="0"/>
              <a:t>NUS-i4</a:t>
            </a:r>
            <a:endParaRPr lang="en-GB" sz="2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05A5D29-D9E9-4E4A-96BC-343509E10C7B}"/>
              </a:ext>
            </a:extLst>
          </p:cNvPr>
          <p:cNvSpPr txBox="1"/>
          <p:nvPr/>
        </p:nvSpPr>
        <p:spPr>
          <a:xfrm>
            <a:off x="8234367" y="6331492"/>
            <a:ext cx="16716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Subject to change</a:t>
            </a:r>
            <a:endParaRPr lang="en-GB" sz="1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D3D33-9A2A-4911-A14F-3239A8E22F0D}"/>
              </a:ext>
            </a:extLst>
          </p:cNvPr>
          <p:cNvSpPr txBox="1"/>
          <p:nvPr/>
        </p:nvSpPr>
        <p:spPr>
          <a:xfrm>
            <a:off x="3478592" y="1369293"/>
            <a:ext cx="330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Area B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0F87B8-E379-4603-BE10-0D77C4944132}"/>
              </a:ext>
            </a:extLst>
          </p:cNvPr>
          <p:cNvSpPr txBox="1"/>
          <p:nvPr/>
        </p:nvSpPr>
        <p:spPr>
          <a:xfrm>
            <a:off x="814711" y="1372440"/>
            <a:ext cx="263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/>
              <a:t>Area A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686682-A695-4327-B9C2-39C87E8247BE}"/>
              </a:ext>
            </a:extLst>
          </p:cNvPr>
          <p:cNvSpPr/>
          <p:nvPr/>
        </p:nvSpPr>
        <p:spPr>
          <a:xfrm>
            <a:off x="821098" y="1369293"/>
            <a:ext cx="2651108" cy="48620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AE283F-3F69-2146-1CF4-7EA1C335C598}"/>
              </a:ext>
            </a:extLst>
          </p:cNvPr>
          <p:cNvGrpSpPr/>
          <p:nvPr/>
        </p:nvGrpSpPr>
        <p:grpSpPr>
          <a:xfrm>
            <a:off x="814710" y="1808442"/>
            <a:ext cx="2651108" cy="5037978"/>
            <a:chOff x="814710" y="1808442"/>
            <a:chExt cx="2651108" cy="503797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30BA302-327F-41C1-BE82-B6B3FFCBB585}"/>
                </a:ext>
              </a:extLst>
            </p:cNvPr>
            <p:cNvSpPr txBox="1"/>
            <p:nvPr/>
          </p:nvSpPr>
          <p:spPr>
            <a:xfrm>
              <a:off x="814710" y="6261645"/>
              <a:ext cx="26511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600" dirty="0"/>
                <a:t>Power consumption approximately 800kW*</a:t>
              </a:r>
              <a:endParaRPr lang="en-GB" sz="1600" dirty="0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7DC187C-0688-EA43-F9B9-71AA07005966}"/>
                </a:ext>
              </a:extLst>
            </p:cNvPr>
            <p:cNvGrpSpPr/>
            <p:nvPr/>
          </p:nvGrpSpPr>
          <p:grpSpPr>
            <a:xfrm>
              <a:off x="1311073" y="1808442"/>
              <a:ext cx="1868843" cy="4094765"/>
              <a:chOff x="1311073" y="1808442"/>
              <a:chExt cx="1868843" cy="4094765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1F3703-7699-4758-BC12-01953675F4D1}"/>
                  </a:ext>
                </a:extLst>
              </p:cNvPr>
              <p:cNvSpPr txBox="1"/>
              <p:nvPr/>
            </p:nvSpPr>
            <p:spPr>
              <a:xfrm rot="10800000">
                <a:off x="2858211" y="1808442"/>
                <a:ext cx="321705" cy="409476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SG" sz="1050" b="1" dirty="0"/>
                  <a:t>FRONT</a:t>
                </a:r>
                <a:endParaRPr lang="en-GB" sz="1050" b="1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458623F-5A6C-56C5-D7D9-AB09E20D1147}"/>
                  </a:ext>
                </a:extLst>
              </p:cNvPr>
              <p:cNvGrpSpPr/>
              <p:nvPr/>
            </p:nvGrpSpPr>
            <p:grpSpPr>
              <a:xfrm>
                <a:off x="1311074" y="1808442"/>
                <a:ext cx="1569770" cy="4094765"/>
                <a:chOff x="1252908" y="1418005"/>
                <a:chExt cx="1689532" cy="4407166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70973D-EAF4-4141-8376-F885411B4119}"/>
                    </a:ext>
                  </a:extLst>
                </p:cNvPr>
                <p:cNvSpPr/>
                <p:nvPr/>
              </p:nvSpPr>
              <p:spPr>
                <a:xfrm>
                  <a:off x="1254946" y="5348011"/>
                  <a:ext cx="1687417" cy="47716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accent1">
                      <a:shade val="50000"/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solidFill>
                        <a:schemeClr val="tx1"/>
                      </a:solidFill>
                    </a:rPr>
                    <a:t>CDU</a:t>
                  </a: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E6336658-F27F-4F5D-B6AC-8D648DD360D4}"/>
                    </a:ext>
                  </a:extLst>
                </p:cNvPr>
                <p:cNvSpPr/>
                <p:nvPr/>
              </p:nvSpPr>
              <p:spPr>
                <a:xfrm>
                  <a:off x="1253955" y="4483773"/>
                  <a:ext cx="1687417" cy="864503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50000"/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6DC9144F-CD34-4740-BE08-4E74967CC30F}"/>
                    </a:ext>
                  </a:extLst>
                </p:cNvPr>
                <p:cNvSpPr/>
                <p:nvPr/>
              </p:nvSpPr>
              <p:spPr>
                <a:xfrm>
                  <a:off x="1252910" y="3620222"/>
                  <a:ext cx="1687417" cy="864503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50000"/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F7CCAB96-2D1A-4DE3-B66C-646F57E6C553}"/>
                    </a:ext>
                  </a:extLst>
                </p:cNvPr>
                <p:cNvSpPr/>
                <p:nvPr/>
              </p:nvSpPr>
              <p:spPr>
                <a:xfrm>
                  <a:off x="1252909" y="2753504"/>
                  <a:ext cx="1687417" cy="864503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50000"/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E947FD4-CDB6-4E40-B9C3-FC83C91D7606}"/>
                    </a:ext>
                  </a:extLst>
                </p:cNvPr>
                <p:cNvSpPr/>
                <p:nvPr/>
              </p:nvSpPr>
              <p:spPr>
                <a:xfrm>
                  <a:off x="1252908" y="1889001"/>
                  <a:ext cx="1687417" cy="864503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shade val="50000"/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D5FA8BDB-43A4-5AA0-BF3D-DD880C62DB75}"/>
                    </a:ext>
                  </a:extLst>
                </p:cNvPr>
                <p:cNvSpPr/>
                <p:nvPr/>
              </p:nvSpPr>
              <p:spPr>
                <a:xfrm>
                  <a:off x="1255023" y="1418005"/>
                  <a:ext cx="1687417" cy="47716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accent1">
                      <a:shade val="50000"/>
                      <a:alpha val="3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>
                      <a:solidFill>
                        <a:schemeClr val="tx1"/>
                      </a:solidFill>
                    </a:rPr>
                    <a:t>CDU</a:t>
                  </a:r>
                </a:p>
              </p:txBody>
            </p:sp>
          </p:grp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5F86AB8-39A8-8D24-1033-44AA4066D91B}"/>
                  </a:ext>
                </a:extLst>
              </p:cNvPr>
              <p:cNvSpPr/>
              <p:nvPr/>
            </p:nvSpPr>
            <p:spPr>
              <a:xfrm>
                <a:off x="1311073" y="2246052"/>
                <a:ext cx="1567805" cy="3213819"/>
              </a:xfrm>
              <a:prstGeom prst="rect">
                <a:avLst/>
              </a:prstGeom>
              <a:solidFill>
                <a:schemeClr val="bg1">
                  <a:lumMod val="5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en-SG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SG" dirty="0">
                    <a:solidFill>
                      <a:schemeClr val="tx1"/>
                    </a:solidFill>
                  </a:rPr>
                  <a:t>Main System </a:t>
                </a:r>
              </a:p>
              <a:p>
                <a:pPr algn="ctr"/>
                <a:r>
                  <a:rPr lang="en-SG" dirty="0">
                    <a:solidFill>
                      <a:schemeClr val="tx1"/>
                    </a:solidFill>
                  </a:rPr>
                  <a:t>+ 2TB </a:t>
                </a:r>
                <a:r>
                  <a:rPr lang="en-SG" dirty="0" err="1">
                    <a:solidFill>
                      <a:schemeClr val="tx1"/>
                    </a:solidFill>
                  </a:rPr>
                  <a:t>Largemem</a:t>
                </a:r>
                <a:r>
                  <a:rPr lang="en-SG" dirty="0">
                    <a:solidFill>
                      <a:schemeClr val="tx1"/>
                    </a:solidFill>
                  </a:rPr>
                  <a:t> nodes </a:t>
                </a:r>
              </a:p>
              <a:p>
                <a:pPr algn="ctr"/>
                <a:r>
                  <a:rPr lang="en-SG" dirty="0">
                    <a:solidFill>
                      <a:schemeClr val="tx1"/>
                    </a:solidFill>
                  </a:rPr>
                  <a:t>+ Type A Accelerated Nodes</a:t>
                </a:r>
              </a:p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  <a:p>
                <a:pPr algn="ctr"/>
                <a:endParaRPr lang="en-SG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91C6C7-4B72-40DE-975C-B2F2AB141818}"/>
              </a:ext>
            </a:extLst>
          </p:cNvPr>
          <p:cNvGrpSpPr/>
          <p:nvPr/>
        </p:nvGrpSpPr>
        <p:grpSpPr>
          <a:xfrm>
            <a:off x="3472206" y="1859763"/>
            <a:ext cx="3311772" cy="4986657"/>
            <a:chOff x="3472206" y="1859763"/>
            <a:chExt cx="3311772" cy="498665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5771E5-3475-457A-B8B3-153698553A01}"/>
                </a:ext>
              </a:extLst>
            </p:cNvPr>
            <p:cNvSpPr txBox="1"/>
            <p:nvPr/>
          </p:nvSpPr>
          <p:spPr>
            <a:xfrm>
              <a:off x="3472206" y="6261645"/>
              <a:ext cx="3311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600" dirty="0"/>
                <a:t>Power consumption approximately  270 kW*</a:t>
              </a:r>
              <a:endParaRPr lang="en-GB" sz="160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88A1DD7-4AF8-C233-8F7B-3F96F91801A1}"/>
                </a:ext>
              </a:extLst>
            </p:cNvPr>
            <p:cNvGrpSpPr/>
            <p:nvPr/>
          </p:nvGrpSpPr>
          <p:grpSpPr>
            <a:xfrm>
              <a:off x="3795479" y="1859763"/>
              <a:ext cx="2660508" cy="4327132"/>
              <a:chOff x="3795479" y="1859763"/>
              <a:chExt cx="2660508" cy="4327132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3530F86E-5D03-8102-9A1D-C454BCFE5726}"/>
                  </a:ext>
                </a:extLst>
              </p:cNvPr>
              <p:cNvGrpSpPr/>
              <p:nvPr/>
            </p:nvGrpSpPr>
            <p:grpSpPr>
              <a:xfrm>
                <a:off x="3795479" y="2228866"/>
                <a:ext cx="1157521" cy="3945561"/>
                <a:chOff x="3637565" y="1917839"/>
                <a:chExt cx="1216884" cy="4147908"/>
              </a:xfrm>
            </p:grpSpPr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5B59AC4-A820-43FB-9EB0-F1385293E554}"/>
                    </a:ext>
                  </a:extLst>
                </p:cNvPr>
                <p:cNvSpPr txBox="1"/>
                <p:nvPr/>
              </p:nvSpPr>
              <p:spPr>
                <a:xfrm>
                  <a:off x="3637565" y="5704997"/>
                  <a:ext cx="1215825" cy="3607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dirty="0"/>
                    <a:t>Row A</a:t>
                  </a:r>
                  <a:endParaRPr lang="en-GB" dirty="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223E204-7C37-4101-BA9C-D0999EFBDE37}"/>
                    </a:ext>
                  </a:extLst>
                </p:cNvPr>
                <p:cNvSpPr/>
                <p:nvPr/>
              </p:nvSpPr>
              <p:spPr>
                <a:xfrm>
                  <a:off x="3648263" y="1922879"/>
                  <a:ext cx="144173" cy="150138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SG" dirty="0"/>
                    <a:t>1</a:t>
                  </a:r>
                  <a:endParaRPr lang="en-GB" dirty="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41B34B0-F7B2-4776-82FC-0B39134ED9DE}"/>
                    </a:ext>
                  </a:extLst>
                </p:cNvPr>
                <p:cNvSpPr/>
                <p:nvPr/>
              </p:nvSpPr>
              <p:spPr>
                <a:xfrm>
                  <a:off x="3648263" y="3426393"/>
                  <a:ext cx="136209" cy="113498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SG" dirty="0"/>
                    <a:t>2</a:t>
                  </a:r>
                  <a:endParaRPr lang="en-GB" dirty="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459F2BA-7268-4507-A43A-6FE448421F78}"/>
                    </a:ext>
                  </a:extLst>
                </p:cNvPr>
                <p:cNvSpPr/>
                <p:nvPr/>
              </p:nvSpPr>
              <p:spPr>
                <a:xfrm>
                  <a:off x="3645000" y="4561377"/>
                  <a:ext cx="144187" cy="113439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SG" dirty="0"/>
                    <a:t>3</a:t>
                  </a:r>
                  <a:endParaRPr lang="en-GB" dirty="0"/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5F7D5A50-FB9A-B9A9-B250-C5DFBC2C1E8E}"/>
                    </a:ext>
                  </a:extLst>
                </p:cNvPr>
                <p:cNvGrpSpPr/>
                <p:nvPr/>
              </p:nvGrpSpPr>
              <p:grpSpPr>
                <a:xfrm>
                  <a:off x="3786159" y="1917839"/>
                  <a:ext cx="1068290" cy="3777931"/>
                  <a:chOff x="3921638" y="1514768"/>
                  <a:chExt cx="1093703" cy="3867802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CE35270E-B07A-BF7A-196C-1A11D6927A54}"/>
                      </a:ext>
                    </a:extLst>
                  </p:cNvPr>
                  <p:cNvSpPr/>
                  <p:nvPr/>
                </p:nvSpPr>
                <p:spPr>
                  <a:xfrm>
                    <a:off x="3923365" y="1514768"/>
                    <a:ext cx="1091586" cy="38692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2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E9D87832-F809-ADA8-11BD-96BC14F7E8A8}"/>
                      </a:ext>
                    </a:extLst>
                  </p:cNvPr>
                  <p:cNvSpPr/>
                  <p:nvPr/>
                </p:nvSpPr>
                <p:spPr>
                  <a:xfrm>
                    <a:off x="3923755" y="1902304"/>
                    <a:ext cx="1091586" cy="38692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2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3B1FE2B0-4BF3-610C-E413-45FEED39D93E}"/>
                      </a:ext>
                    </a:extLst>
                  </p:cNvPr>
                  <p:cNvSpPr/>
                  <p:nvPr/>
                </p:nvSpPr>
                <p:spPr>
                  <a:xfrm>
                    <a:off x="3923365" y="2285160"/>
                    <a:ext cx="1091586" cy="38692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2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A4EA6EDB-2032-0A95-38DC-BB6D413ECAD2}"/>
                      </a:ext>
                    </a:extLst>
                  </p:cNvPr>
                  <p:cNvSpPr/>
                  <p:nvPr/>
                </p:nvSpPr>
                <p:spPr>
                  <a:xfrm>
                    <a:off x="3923365" y="2671991"/>
                    <a:ext cx="1091586" cy="38692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2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13BA8090-3B78-2F62-6A6D-2C4DAC8B906D}"/>
                      </a:ext>
                    </a:extLst>
                  </p:cNvPr>
                  <p:cNvSpPr/>
                  <p:nvPr/>
                </p:nvSpPr>
                <p:spPr>
                  <a:xfrm>
                    <a:off x="3923755" y="3059208"/>
                    <a:ext cx="1091586" cy="38692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2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5404B9A3-0443-42ED-7CDB-BED7DE75673C}"/>
                      </a:ext>
                    </a:extLst>
                  </p:cNvPr>
                  <p:cNvSpPr/>
                  <p:nvPr/>
                </p:nvSpPr>
                <p:spPr>
                  <a:xfrm>
                    <a:off x="3923365" y="3447652"/>
                    <a:ext cx="1091586" cy="38692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2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C9DC526A-B4B5-EB93-A058-EC4B06C2B2FE}"/>
                      </a:ext>
                    </a:extLst>
                  </p:cNvPr>
                  <p:cNvSpPr/>
                  <p:nvPr/>
                </p:nvSpPr>
                <p:spPr>
                  <a:xfrm>
                    <a:off x="3923365" y="3834264"/>
                    <a:ext cx="1091586" cy="38692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2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46DB81EA-65E8-FFA2-28CB-9E2A8E91B418}"/>
                      </a:ext>
                    </a:extLst>
                  </p:cNvPr>
                  <p:cNvSpPr/>
                  <p:nvPr/>
                </p:nvSpPr>
                <p:spPr>
                  <a:xfrm>
                    <a:off x="3921638" y="4223095"/>
                    <a:ext cx="1091586" cy="38692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2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E573D8CD-1356-493D-202E-1B3FEFA8B5A6}"/>
                      </a:ext>
                    </a:extLst>
                  </p:cNvPr>
                  <p:cNvSpPr/>
                  <p:nvPr/>
                </p:nvSpPr>
                <p:spPr>
                  <a:xfrm>
                    <a:off x="3922671" y="4608714"/>
                    <a:ext cx="1091586" cy="38692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2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484117E8-6FA6-A474-680F-8EB1A8855A0E}"/>
                      </a:ext>
                    </a:extLst>
                  </p:cNvPr>
                  <p:cNvSpPr/>
                  <p:nvPr/>
                </p:nvSpPr>
                <p:spPr>
                  <a:xfrm>
                    <a:off x="3923365" y="4995642"/>
                    <a:ext cx="1091586" cy="386928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2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A907F8B2-0C21-D9A3-7676-EC732D624D1E}"/>
                    </a:ext>
                  </a:extLst>
                </p:cNvPr>
                <p:cNvSpPr/>
                <p:nvPr/>
              </p:nvSpPr>
              <p:spPr>
                <a:xfrm>
                  <a:off x="3787840" y="1922879"/>
                  <a:ext cx="1066228" cy="3763167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3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SG" dirty="0">
                      <a:solidFill>
                        <a:schemeClr val="tx1"/>
                      </a:solidFill>
                    </a:rPr>
                    <a:t>Storage (GPFS, Lustre &amp; DMF)</a:t>
                  </a:r>
                </a:p>
                <a:p>
                  <a:pPr algn="ctr"/>
                  <a:r>
                    <a:rPr lang="en-SG" dirty="0">
                      <a:solidFill>
                        <a:schemeClr val="tx1"/>
                      </a:solidFill>
                    </a:rPr>
                    <a:t>+ Administrative servers</a:t>
                  </a:r>
                </a:p>
                <a:p>
                  <a:pPr algn="ctr"/>
                  <a:r>
                    <a:rPr lang="en-SG" dirty="0">
                      <a:solidFill>
                        <a:schemeClr val="tx1"/>
                      </a:solidFill>
                    </a:rPr>
                    <a:t>+ MISC</a:t>
                  </a: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F64B2756-FEAF-366A-52CF-76D2664FC09F}"/>
                  </a:ext>
                </a:extLst>
              </p:cNvPr>
              <p:cNvGrpSpPr/>
              <p:nvPr/>
            </p:nvGrpSpPr>
            <p:grpSpPr>
              <a:xfrm>
                <a:off x="5298466" y="1859763"/>
                <a:ext cx="1157521" cy="4327132"/>
                <a:chOff x="5066044" y="1534708"/>
                <a:chExt cx="1216884" cy="4549047"/>
              </a:xfrm>
            </p:grpSpPr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3182DE20-0D1D-1280-3D9A-05EA69870454}"/>
                    </a:ext>
                  </a:extLst>
                </p:cNvPr>
                <p:cNvSpPr/>
                <p:nvPr/>
              </p:nvSpPr>
              <p:spPr>
                <a:xfrm>
                  <a:off x="5216319" y="1885539"/>
                  <a:ext cx="1066228" cy="3828239"/>
                </a:xfrm>
                <a:prstGeom prst="rect">
                  <a:avLst/>
                </a:prstGeom>
                <a:solidFill>
                  <a:schemeClr val="bg1">
                    <a:lumMod val="75000"/>
                    <a:alpha val="3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SG" sz="1600" dirty="0">
                      <a:solidFill>
                        <a:schemeClr val="tx1"/>
                      </a:solidFill>
                    </a:rPr>
                    <a:t>+ 4TB </a:t>
                  </a:r>
                  <a:r>
                    <a:rPr lang="en-SG" sz="1600" dirty="0" err="1">
                      <a:solidFill>
                        <a:schemeClr val="tx1"/>
                      </a:solidFill>
                    </a:rPr>
                    <a:t>Lagemem</a:t>
                  </a:r>
                  <a:r>
                    <a:rPr lang="en-SG" sz="1600" dirty="0">
                      <a:solidFill>
                        <a:schemeClr val="tx1"/>
                      </a:solidFill>
                    </a:rPr>
                    <a:t> nodes </a:t>
                  </a:r>
                </a:p>
                <a:p>
                  <a:pPr algn="ctr"/>
                  <a:r>
                    <a:rPr lang="en-SG" sz="1600" dirty="0">
                      <a:solidFill>
                        <a:schemeClr val="tx1"/>
                      </a:solidFill>
                    </a:rPr>
                    <a:t>+ Type B &amp; Type C Accelerated Nodes</a:t>
                  </a:r>
                </a:p>
                <a:p>
                  <a:pPr algn="ctr"/>
                  <a:r>
                    <a:rPr lang="en-SG" sz="1600" dirty="0">
                      <a:solidFill>
                        <a:schemeClr val="tx1"/>
                      </a:solidFill>
                    </a:rPr>
                    <a:t>+ HFN</a:t>
                  </a: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F9D9DC9A-5F62-EC58-A24E-DB3E80E4CED5}"/>
                    </a:ext>
                  </a:extLst>
                </p:cNvPr>
                <p:cNvSpPr txBox="1"/>
                <p:nvPr/>
              </p:nvSpPr>
              <p:spPr>
                <a:xfrm>
                  <a:off x="5066044" y="5723005"/>
                  <a:ext cx="1215825" cy="3607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G" dirty="0"/>
                    <a:t>Row B</a:t>
                  </a:r>
                  <a:endParaRPr lang="en-GB" dirty="0"/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A0AC198E-2789-B09E-1737-8DCC7EA3FD72}"/>
                    </a:ext>
                  </a:extLst>
                </p:cNvPr>
                <p:cNvGrpSpPr/>
                <p:nvPr/>
              </p:nvGrpSpPr>
              <p:grpSpPr>
                <a:xfrm>
                  <a:off x="5066044" y="1534708"/>
                  <a:ext cx="1216884" cy="4179070"/>
                  <a:chOff x="5066044" y="1028428"/>
                  <a:chExt cx="1245832" cy="467655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9E52B54C-1DA8-6C21-484C-3CA7D18E3B67}"/>
                      </a:ext>
                    </a:extLst>
                  </p:cNvPr>
                  <p:cNvSpPr/>
                  <p:nvPr/>
                </p:nvSpPr>
                <p:spPr>
                  <a:xfrm>
                    <a:off x="5066044" y="1417314"/>
                    <a:ext cx="147603" cy="1549191"/>
                  </a:xfrm>
                  <a:prstGeom prst="rect">
                    <a:avLst/>
                  </a:prstGeom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SG" dirty="0"/>
                      <a:t>4</a:t>
                    </a:r>
                    <a:endParaRPr lang="en-GB" dirty="0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C50A1B1B-1B4F-4C0A-BC2A-B58D3234C283}"/>
                      </a:ext>
                    </a:extLst>
                  </p:cNvPr>
                  <p:cNvSpPr/>
                  <p:nvPr/>
                </p:nvSpPr>
                <p:spPr>
                  <a:xfrm>
                    <a:off x="5066044" y="2969297"/>
                    <a:ext cx="140051" cy="397291"/>
                  </a:xfrm>
                  <a:prstGeom prst="rect">
                    <a:avLst/>
                  </a:prstGeom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SG" dirty="0"/>
                      <a:t>5</a:t>
                    </a:r>
                    <a:endParaRPr lang="en-GB" dirty="0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289C2792-30D2-082E-8230-F51A7AEE272D}"/>
                      </a:ext>
                    </a:extLst>
                  </p:cNvPr>
                  <p:cNvSpPr/>
                  <p:nvPr/>
                </p:nvSpPr>
                <p:spPr>
                  <a:xfrm>
                    <a:off x="5071604" y="3369785"/>
                    <a:ext cx="140051" cy="2335193"/>
                  </a:xfrm>
                  <a:prstGeom prst="rect">
                    <a:avLst/>
                  </a:prstGeom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SG" dirty="0"/>
                      <a:t>6</a:t>
                    </a:r>
                    <a:endParaRPr lang="en-GB" dirty="0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77F2C392-4457-E648-6FBC-46AA2B25C242}"/>
                      </a:ext>
                    </a:extLst>
                  </p:cNvPr>
                  <p:cNvSpPr/>
                  <p:nvPr/>
                </p:nvSpPr>
                <p:spPr>
                  <a:xfrm>
                    <a:off x="5219900" y="1806747"/>
                    <a:ext cx="1091586" cy="389972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C4304651-B12D-CED8-0535-05AE734CD216}"/>
                      </a:ext>
                    </a:extLst>
                  </p:cNvPr>
                  <p:cNvSpPr/>
                  <p:nvPr/>
                </p:nvSpPr>
                <p:spPr>
                  <a:xfrm>
                    <a:off x="5220290" y="2197332"/>
                    <a:ext cx="1091586" cy="389972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267DF02A-F89B-9E8C-8DA7-A50338AE341D}"/>
                      </a:ext>
                    </a:extLst>
                  </p:cNvPr>
                  <p:cNvSpPr/>
                  <p:nvPr/>
                </p:nvSpPr>
                <p:spPr>
                  <a:xfrm>
                    <a:off x="5219900" y="2583200"/>
                    <a:ext cx="1091586" cy="389972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798157DB-6AB2-1448-D058-A6B4CDF25601}"/>
                      </a:ext>
                    </a:extLst>
                  </p:cNvPr>
                  <p:cNvSpPr/>
                  <p:nvPr/>
                </p:nvSpPr>
                <p:spPr>
                  <a:xfrm>
                    <a:off x="5219900" y="2973074"/>
                    <a:ext cx="1091586" cy="389972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0EEA7D7C-7C79-96A9-91EE-9157EF323D74}"/>
                      </a:ext>
                    </a:extLst>
                  </p:cNvPr>
                  <p:cNvSpPr/>
                  <p:nvPr/>
                </p:nvSpPr>
                <p:spPr>
                  <a:xfrm>
                    <a:off x="5220290" y="3363337"/>
                    <a:ext cx="1091586" cy="389972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97E055F3-3F3F-3A92-7F3C-F0151A15B1EC}"/>
                      </a:ext>
                    </a:extLst>
                  </p:cNvPr>
                  <p:cNvSpPr/>
                  <p:nvPr/>
                </p:nvSpPr>
                <p:spPr>
                  <a:xfrm>
                    <a:off x="5219900" y="3754837"/>
                    <a:ext cx="1091586" cy="389972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98D30A7E-57CE-1D1E-6268-DA198AF98253}"/>
                      </a:ext>
                    </a:extLst>
                  </p:cNvPr>
                  <p:cNvSpPr/>
                  <p:nvPr/>
                </p:nvSpPr>
                <p:spPr>
                  <a:xfrm>
                    <a:off x="5219900" y="4144491"/>
                    <a:ext cx="1091586" cy="389972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A19C3CC3-2211-7C48-4217-54ED9C984026}"/>
                      </a:ext>
                    </a:extLst>
                  </p:cNvPr>
                  <p:cNvSpPr/>
                  <p:nvPr/>
                </p:nvSpPr>
                <p:spPr>
                  <a:xfrm>
                    <a:off x="5218173" y="4536381"/>
                    <a:ext cx="1091586" cy="389972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D1FB24C4-6E72-3717-47D7-F1F633CB9E25}"/>
                      </a:ext>
                    </a:extLst>
                  </p:cNvPr>
                  <p:cNvSpPr/>
                  <p:nvPr/>
                </p:nvSpPr>
                <p:spPr>
                  <a:xfrm>
                    <a:off x="5219206" y="4925034"/>
                    <a:ext cx="1091586" cy="389972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A16E36EA-75F2-3E29-F148-BD04E826107A}"/>
                      </a:ext>
                    </a:extLst>
                  </p:cNvPr>
                  <p:cNvSpPr/>
                  <p:nvPr/>
                </p:nvSpPr>
                <p:spPr>
                  <a:xfrm>
                    <a:off x="5219900" y="5315006"/>
                    <a:ext cx="1091586" cy="389972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33409D08-4CED-66AA-F7AD-D01E5A19E501}"/>
                      </a:ext>
                    </a:extLst>
                  </p:cNvPr>
                  <p:cNvSpPr/>
                  <p:nvPr/>
                </p:nvSpPr>
                <p:spPr>
                  <a:xfrm>
                    <a:off x="5219316" y="1417314"/>
                    <a:ext cx="1091586" cy="389972"/>
                  </a:xfrm>
                  <a:prstGeom prst="rect">
                    <a:avLst/>
                  </a:prstGeom>
                  <a:noFill/>
                  <a:ln>
                    <a:solidFill>
                      <a:schemeClr val="accent1">
                        <a:shade val="50000"/>
                        <a:alpha val="3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50" name="Group 149">
                    <a:extLst>
                      <a:ext uri="{FF2B5EF4-FFF2-40B4-BE49-F238E27FC236}">
                        <a16:creationId xmlns:a16="http://schemas.microsoft.com/office/drawing/2014/main" id="{1F88B691-8D5C-0AD9-186F-ADE7F1794F74}"/>
                      </a:ext>
                    </a:extLst>
                  </p:cNvPr>
                  <p:cNvGrpSpPr/>
                  <p:nvPr/>
                </p:nvGrpSpPr>
                <p:grpSpPr>
                  <a:xfrm>
                    <a:off x="5209538" y="1028428"/>
                    <a:ext cx="1101364" cy="398065"/>
                    <a:chOff x="5211655" y="1019960"/>
                    <a:chExt cx="1101364" cy="398065"/>
                  </a:xfrm>
                </p:grpSpPr>
                <p:sp>
                  <p:nvSpPr>
                    <p:cNvPr id="144" name="Rectangle 143">
                      <a:extLst>
                        <a:ext uri="{FF2B5EF4-FFF2-40B4-BE49-F238E27FC236}">
                          <a16:creationId xmlns:a16="http://schemas.microsoft.com/office/drawing/2014/main" id="{FACDFBCC-83DB-4825-21FC-2BA26F37E7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1433" y="1019960"/>
                      <a:ext cx="1091586" cy="389972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1">
                          <a:shade val="50000"/>
                          <a:alpha val="3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145" name="Straight Connector 144">
                      <a:extLst>
                        <a:ext uri="{FF2B5EF4-FFF2-40B4-BE49-F238E27FC236}">
                          <a16:creationId xmlns:a16="http://schemas.microsoft.com/office/drawing/2014/main" id="{586A1F3B-4261-2695-DD0F-A2BE542063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211655" y="1019960"/>
                      <a:ext cx="1098104" cy="398065"/>
                    </a:xfrm>
                    <a:prstGeom prst="line">
                      <a:avLst/>
                    </a:prstGeom>
                    <a:ln>
                      <a:solidFill>
                        <a:schemeClr val="accent1">
                          <a:shade val="50000"/>
                          <a:alpha val="3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Connector 146">
                      <a:extLst>
                        <a:ext uri="{FF2B5EF4-FFF2-40B4-BE49-F238E27FC236}">
                          <a16:creationId xmlns:a16="http://schemas.microsoft.com/office/drawing/2014/main" id="{340C3F14-3FC6-6F6D-3EEF-7B95217E32F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5221433" y="1025523"/>
                      <a:ext cx="1091586" cy="388186"/>
                    </a:xfrm>
                    <a:prstGeom prst="line">
                      <a:avLst/>
                    </a:prstGeom>
                    <a:ln>
                      <a:solidFill>
                        <a:schemeClr val="accent1">
                          <a:shade val="50000"/>
                          <a:alpha val="3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</p:grpSp>
      <p:sp>
        <p:nvSpPr>
          <p:cNvPr id="159" name="Title 1">
            <a:extLst>
              <a:ext uri="{FF2B5EF4-FFF2-40B4-BE49-F238E27FC236}">
                <a16:creationId xmlns:a16="http://schemas.microsoft.com/office/drawing/2014/main" id="{D181CA10-D37F-206D-3356-34BF44C8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231911"/>
            <a:ext cx="8289234" cy="324678"/>
          </a:xfrm>
        </p:spPr>
        <p:txBody>
          <a:bodyPr/>
          <a:lstStyle/>
          <a:p>
            <a:r>
              <a:rPr lang="en-SG" dirty="0"/>
              <a:t>Simplified Floor Plan </a:t>
            </a:r>
            <a:r>
              <a:rPr lang="en-SG" sz="1400" dirty="0"/>
              <a:t>(not according to scale)</a:t>
            </a:r>
            <a:endParaRPr lang="en-SG" dirty="0"/>
          </a:p>
        </p:txBody>
      </p:sp>
      <p:sp>
        <p:nvSpPr>
          <p:cNvPr id="160" name="Slide Number Placeholder 159">
            <a:extLst>
              <a:ext uri="{FF2B5EF4-FFF2-40B4-BE49-F238E27FC236}">
                <a16:creationId xmlns:a16="http://schemas.microsoft.com/office/drawing/2014/main" id="{6D170CD0-3421-4300-B266-AAF5628B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105F-DF5E-6443-AA3F-1C906E15606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7EC99B-0805-4708-AC5A-D2F535A32332}"/>
              </a:ext>
            </a:extLst>
          </p:cNvPr>
          <p:cNvSpPr/>
          <p:nvPr/>
        </p:nvSpPr>
        <p:spPr>
          <a:xfrm>
            <a:off x="497411" y="163235"/>
            <a:ext cx="4133848" cy="108454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1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CrayEX</a:t>
            </a:r>
            <a:endParaRPr lang="en-SG" sz="1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indent="-400050">
              <a:buAutoNum type="romanLcParenR"/>
            </a:pPr>
            <a:r>
              <a:rPr lang="en-SG" sz="1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768 nodes</a:t>
            </a:r>
          </a:p>
          <a:p>
            <a:pPr marL="400050" indent="-400050">
              <a:buAutoNum type="romanLcParenR"/>
            </a:pPr>
            <a:r>
              <a:rPr lang="en-SG" sz="1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Dual sockets</a:t>
            </a:r>
          </a:p>
          <a:p>
            <a:pPr marL="400050" indent="-400050">
              <a:buAutoNum type="romanLcParenR"/>
            </a:pPr>
            <a:r>
              <a:rPr lang="en-SG" sz="1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AMD EPYC 7713, 512GB RAM</a:t>
            </a:r>
          </a:p>
          <a:p>
            <a:pPr marL="857250" lvl="1" indent="-400050">
              <a:buFont typeface="+mj-lt"/>
              <a:buAutoNum type="alphaLcPeriod"/>
            </a:pPr>
            <a:r>
              <a:rPr lang="en-SG" sz="1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Speed 2.0GHz – 3.14 PFLOPS (</a:t>
            </a:r>
            <a:r>
              <a:rPr lang="en-SG" sz="11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Rpeak</a:t>
            </a:r>
            <a:r>
              <a:rPr lang="en-SG" sz="1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857250" lvl="1" indent="-400050">
              <a:buFont typeface="+mj-lt"/>
              <a:buAutoNum type="alphaLcPeriod"/>
            </a:pPr>
            <a:r>
              <a:rPr lang="en-SG" sz="1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Boost           3.7GHz – 5.81 PFLOPs (</a:t>
            </a:r>
            <a:r>
              <a:rPr lang="en-SG" sz="11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Rpeak</a:t>
            </a:r>
            <a:r>
              <a:rPr lang="en-SG" sz="1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1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1E9244-014E-C6F7-88F8-10DD37DD1A59}"/>
              </a:ext>
            </a:extLst>
          </p:cNvPr>
          <p:cNvGrpSpPr/>
          <p:nvPr/>
        </p:nvGrpSpPr>
        <p:grpSpPr>
          <a:xfrm>
            <a:off x="497412" y="4180554"/>
            <a:ext cx="8486770" cy="1189251"/>
            <a:chOff x="497412" y="4180554"/>
            <a:chExt cx="8486770" cy="118925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2EBA95-4CB6-4238-BF25-E6090D29B6BA}"/>
                </a:ext>
              </a:extLst>
            </p:cNvPr>
            <p:cNvSpPr/>
            <p:nvPr/>
          </p:nvSpPr>
          <p:spPr>
            <a:xfrm>
              <a:off x="497412" y="4190997"/>
              <a:ext cx="4133848" cy="11788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SG" sz="11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CrayEX</a:t>
              </a:r>
              <a:r>
                <a:rPr lang="en-SG" sz="1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Large Memory Nodes Type 1: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nodes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Dual sockets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AMD EPYC 7713, 2048GB RAM</a:t>
              </a:r>
            </a:p>
            <a:p>
              <a:pPr marL="857250" lvl="1" indent="-400050">
                <a:buFont typeface="+mj-lt"/>
                <a:buAutoNum type="alphaLcPeriod"/>
              </a:pPr>
              <a:r>
                <a:rPr lang="en-SG" sz="1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Base Speed 2.0GHz – 0.05 PFLOPS (</a:t>
              </a:r>
              <a:r>
                <a:rPr lang="en-SG" sz="11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Rpeak</a:t>
              </a:r>
              <a:r>
                <a:rPr lang="en-SG" sz="1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marL="857250" lvl="1" indent="-400050">
                <a:buFont typeface="+mj-lt"/>
                <a:buAutoNum type="alphaLcPeriod"/>
              </a:pPr>
              <a:r>
                <a:rPr lang="en-SG" sz="1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Boost           3.7GHz – 0.09 PFLOPs (</a:t>
              </a:r>
              <a:r>
                <a:rPr lang="en-SG" sz="115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Rpeak</a:t>
              </a:r>
              <a:r>
                <a:rPr lang="en-SG" sz="1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6835B1-3422-4FC8-932E-4204BCDF1EAC}"/>
                </a:ext>
              </a:extLst>
            </p:cNvPr>
            <p:cNvSpPr/>
            <p:nvPr/>
          </p:nvSpPr>
          <p:spPr>
            <a:xfrm>
              <a:off x="4850334" y="4180554"/>
              <a:ext cx="4133848" cy="1118702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SG" sz="1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Large Memory Nodes Type 2 :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 nodes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Dual sockets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AMD EPYC 7713, 4096GB RAM</a:t>
              </a:r>
            </a:p>
            <a:p>
              <a:pPr marL="857250" lvl="1" indent="-400050">
                <a:buFont typeface="+mj-lt"/>
                <a:buAutoNum type="alphaLcPeriod"/>
              </a:pPr>
              <a:r>
                <a:rPr lang="en-SG" sz="1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Base Speed 2.0GHz – 0.01 PFLOPS (</a:t>
              </a:r>
              <a:r>
                <a:rPr lang="en-SG" sz="1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Rpeak</a:t>
              </a:r>
              <a:r>
                <a:rPr lang="en-SG" sz="1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marL="857250" lvl="1" indent="-400050">
                <a:buFont typeface="+mj-lt"/>
                <a:buAutoNum type="alphaLcPeriod"/>
              </a:pPr>
              <a:r>
                <a:rPr lang="en-SG" sz="1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Boost           3.7GHz –  0.03 PFLOPs (</a:t>
              </a:r>
              <a:r>
                <a:rPr lang="en-SG" sz="1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Rpeak</a:t>
              </a:r>
              <a:r>
                <a:rPr lang="en-SG" sz="1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9AB6CB-38D6-8BAB-08C5-B36DECED9D67}"/>
              </a:ext>
            </a:extLst>
          </p:cNvPr>
          <p:cNvGrpSpPr/>
          <p:nvPr/>
        </p:nvGrpSpPr>
        <p:grpSpPr>
          <a:xfrm>
            <a:off x="497412" y="1277986"/>
            <a:ext cx="8486773" cy="2846186"/>
            <a:chOff x="497412" y="1277986"/>
            <a:chExt cx="8486773" cy="28461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616C3E-A6F3-424C-B3B1-BFE843C0819B}"/>
                </a:ext>
              </a:extLst>
            </p:cNvPr>
            <p:cNvSpPr/>
            <p:nvPr/>
          </p:nvSpPr>
          <p:spPr>
            <a:xfrm>
              <a:off x="497412" y="1277986"/>
              <a:ext cx="4133848" cy="284618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SG" sz="115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CrayEX</a:t>
              </a: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GPU Nodes Type 1: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64 nodes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Single socket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AMD EPYC 7713, 512GB RAM</a:t>
              </a:r>
            </a:p>
            <a:p>
              <a:pPr marL="857250" lvl="1" indent="-400050">
                <a:buFont typeface="+mj-lt"/>
                <a:buAutoNum type="alphaLcPeriod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Base Speed 2.0GHz – 0.13 PFLOPS (</a:t>
              </a:r>
              <a:r>
                <a:rPr lang="en-SG" sz="115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Rpeak</a:t>
              </a: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marL="857250" lvl="1" indent="-400050">
                <a:buFont typeface="+mj-lt"/>
                <a:buAutoNum type="alphaLcPeriod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Boost           3.7GHz – 0.24 PFLOPs (</a:t>
              </a:r>
              <a:r>
                <a:rPr lang="en-SG" sz="115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Rpeak</a:t>
              </a: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marL="400050" indent="-400050">
                <a:buFont typeface="+mj-lt"/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 x NVIDIA A100-40G SXM per node</a:t>
              </a:r>
            </a:p>
            <a:p>
              <a:pPr marL="800100" lvl="1" indent="-342900">
                <a:buFont typeface="+mj-lt"/>
                <a:buAutoNum type="alphaLcPeriod"/>
              </a:pPr>
              <a:r>
                <a:rPr lang="en-GB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Raw Peak AI              -- 159.74 PFLOPS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77309E-FFBC-43E8-8D16-C29A8A3683D8}"/>
                </a:ext>
              </a:extLst>
            </p:cNvPr>
            <p:cNvSpPr/>
            <p:nvPr/>
          </p:nvSpPr>
          <p:spPr>
            <a:xfrm>
              <a:off x="4850337" y="1277986"/>
              <a:ext cx="4133848" cy="1395537"/>
            </a:xfrm>
            <a:prstGeom prst="rect">
              <a:avLst/>
            </a:prstGeom>
            <a:solidFill>
              <a:srgbClr val="FFC000"/>
            </a:solidFill>
            <a:ln cmpd="dbl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GPU Nodes Type 1: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 nodes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Single socket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AMD EPYC 7713, 512GB RAM</a:t>
              </a:r>
            </a:p>
            <a:p>
              <a:pPr marL="857250" lvl="1" indent="-400050">
                <a:buFont typeface="+mj-lt"/>
                <a:buAutoNum type="alphaLcPeriod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Base Speed 2.0GHz – 0.02 PFLOPS (</a:t>
              </a:r>
              <a:r>
                <a:rPr lang="en-SG" sz="115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Rpeak</a:t>
              </a: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marL="857250" lvl="1" indent="-400050">
                <a:buFont typeface="+mj-lt"/>
                <a:buAutoNum type="alphaLcPeriod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Boost           3.7GHz – 0.04 PFLOPs (</a:t>
              </a:r>
              <a:r>
                <a:rPr lang="en-SG" sz="115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Rpeak</a:t>
              </a: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marL="400050" indent="-400050">
                <a:buFont typeface="+mj-lt"/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 x NVIDIA A100-40G SXM per node</a:t>
              </a:r>
            </a:p>
            <a:p>
              <a:pPr marL="800100" lvl="1" indent="-342900">
                <a:buFont typeface="+mj-lt"/>
                <a:buAutoNum type="alphaLcPeriod"/>
              </a:pPr>
              <a:r>
                <a:rPr lang="en-GB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Raw Peak AI              -- 29.95 PFLOPS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091E1-6C17-454A-BF4F-589323891E28}"/>
                </a:ext>
              </a:extLst>
            </p:cNvPr>
            <p:cNvSpPr/>
            <p:nvPr/>
          </p:nvSpPr>
          <p:spPr>
            <a:xfrm>
              <a:off x="4850337" y="2728635"/>
              <a:ext cx="4133848" cy="1395537"/>
            </a:xfrm>
            <a:prstGeom prst="rect">
              <a:avLst/>
            </a:prstGeom>
            <a:solidFill>
              <a:srgbClr val="FFC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GPU Nodes Type 2: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 nodes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Dual sockets</a:t>
              </a:r>
            </a:p>
            <a:p>
              <a:pPr marL="400050" indent="-400050"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AMD EPYC 7713, 1024GB RAM</a:t>
              </a:r>
            </a:p>
            <a:p>
              <a:pPr marL="857250" lvl="1" indent="-400050">
                <a:buFont typeface="+mj-lt"/>
                <a:buAutoNum type="alphaLcPeriod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Base Speed 2.0GHz – 0.02 PFLOPS (</a:t>
              </a:r>
              <a:r>
                <a:rPr lang="en-SG" sz="115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Rpeak</a:t>
              </a: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marL="857250" lvl="1" indent="-400050">
                <a:buFont typeface="+mj-lt"/>
                <a:buAutoNum type="alphaLcPeriod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Boost           3.7GHz – 0.04 PFLOPs (</a:t>
              </a:r>
              <a:r>
                <a:rPr lang="en-SG" sz="115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Rpeak</a:t>
              </a: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marL="400050" indent="-400050">
                <a:buFont typeface="+mj-lt"/>
                <a:buAutoNum type="romanLcParenR"/>
              </a:pPr>
              <a:r>
                <a:rPr lang="en-SG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 x NVIDIA A100-40G SXM per node</a:t>
              </a:r>
            </a:p>
            <a:p>
              <a:pPr marL="800100" lvl="1" indent="-342900">
                <a:buFont typeface="+mj-lt"/>
                <a:buAutoNum type="alphaLcPeriod"/>
              </a:pPr>
              <a:r>
                <a:rPr lang="en-GB" sz="115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Raw Peak AI              -- 29.95 PFLOPS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AEECD00-1D19-45FE-9937-4DAA132094B3}"/>
              </a:ext>
            </a:extLst>
          </p:cNvPr>
          <p:cNvSpPr/>
          <p:nvPr/>
        </p:nvSpPr>
        <p:spPr>
          <a:xfrm>
            <a:off x="4850334" y="5377322"/>
            <a:ext cx="4133849" cy="11788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Frequency Nodes :</a:t>
            </a:r>
          </a:p>
          <a:p>
            <a:r>
              <a:rPr lang="en-SG" sz="1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SG" sz="1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     16 nodes</a:t>
            </a:r>
          </a:p>
          <a:p>
            <a:pPr marL="400050" indent="-400050">
              <a:buAutoNum type="romanLcParenR"/>
            </a:pPr>
            <a:r>
              <a:rPr lang="en-SG" sz="1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Dual sockets</a:t>
            </a:r>
          </a:p>
          <a:p>
            <a:pPr marL="400050" indent="-400050">
              <a:buAutoNum type="romanLcParenR"/>
            </a:pPr>
            <a:r>
              <a:rPr lang="en-SG" sz="1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AMD EPYC 75F3, 512GB RAM</a:t>
            </a:r>
          </a:p>
          <a:p>
            <a:pPr marL="857250" lvl="1" indent="-400050">
              <a:buFont typeface="+mj-lt"/>
              <a:buAutoNum type="alphaLcPeriod"/>
            </a:pPr>
            <a:r>
              <a:rPr lang="en-SG" sz="1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Speed 2.9GHz – 0.05 PFLOPS (</a:t>
            </a:r>
            <a:r>
              <a:rPr lang="en-SG" sz="1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Rpeak</a:t>
            </a:r>
            <a:r>
              <a:rPr lang="en-SG" sz="1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857250" lvl="1" indent="-400050">
              <a:buFont typeface="+mj-lt"/>
              <a:buAutoNum type="alphaLcPeriod"/>
            </a:pPr>
            <a:r>
              <a:rPr lang="en-SG" sz="1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Boost           4.0GHz – 0.06 PFLOPS (</a:t>
            </a:r>
            <a:r>
              <a:rPr lang="en-SG" sz="1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Rpeak</a:t>
            </a:r>
            <a:r>
              <a:rPr lang="en-SG" sz="1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9F81E9-0CE2-4B32-BF0F-B25B0573DB63}"/>
              </a:ext>
            </a:extLst>
          </p:cNvPr>
          <p:cNvGrpSpPr/>
          <p:nvPr/>
        </p:nvGrpSpPr>
        <p:grpSpPr>
          <a:xfrm>
            <a:off x="414963" y="77742"/>
            <a:ext cx="4305455" cy="6702537"/>
            <a:chOff x="736703" y="77742"/>
            <a:chExt cx="4305455" cy="670253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65AAC9-607E-48DE-8F26-C82193C792FB}"/>
                </a:ext>
              </a:extLst>
            </p:cNvPr>
            <p:cNvSpPr/>
            <p:nvPr/>
          </p:nvSpPr>
          <p:spPr>
            <a:xfrm>
              <a:off x="736703" y="77742"/>
              <a:ext cx="4305454" cy="670142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5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B67EE4-171D-457E-AB7F-5695844402C8}"/>
                </a:ext>
              </a:extLst>
            </p:cNvPr>
            <p:cNvSpPr txBox="1"/>
            <p:nvPr/>
          </p:nvSpPr>
          <p:spPr>
            <a:xfrm>
              <a:off x="736704" y="6503280"/>
              <a:ext cx="4305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Area</a:t>
              </a:r>
              <a:r>
                <a:rPr lang="en-SG" sz="1150" dirty="0"/>
                <a:t> A</a:t>
              </a:r>
              <a:endParaRPr lang="en-GB" sz="115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031437-04BF-4997-9709-F26905CE4C48}"/>
              </a:ext>
            </a:extLst>
          </p:cNvPr>
          <p:cNvGrpSpPr/>
          <p:nvPr/>
        </p:nvGrpSpPr>
        <p:grpSpPr>
          <a:xfrm>
            <a:off x="4764531" y="76587"/>
            <a:ext cx="4335725" cy="6702185"/>
            <a:chOff x="706432" y="77742"/>
            <a:chExt cx="4335725" cy="670218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242D78-74F7-4F5B-9FD6-1FCF19D678F2}"/>
                </a:ext>
              </a:extLst>
            </p:cNvPr>
            <p:cNvSpPr/>
            <p:nvPr/>
          </p:nvSpPr>
          <p:spPr>
            <a:xfrm>
              <a:off x="736703" y="77742"/>
              <a:ext cx="4305454" cy="670142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5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C3EC88-CF0C-43E1-9DA0-64E10305133F}"/>
                </a:ext>
              </a:extLst>
            </p:cNvPr>
            <p:cNvSpPr txBox="1"/>
            <p:nvPr/>
          </p:nvSpPr>
          <p:spPr>
            <a:xfrm>
              <a:off x="706432" y="6502928"/>
              <a:ext cx="4305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1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Area B</a:t>
              </a:r>
              <a:endParaRPr lang="en-GB" sz="1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3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89100</TotalTime>
  <Words>3107</Words>
  <Application>Microsoft Office PowerPoint</Application>
  <PresentationFormat>A4 Paper (210x297 mm)</PresentationFormat>
  <Paragraphs>767</Paragraphs>
  <Slides>42</Slides>
  <Notes>19</Notes>
  <HiddenSlides>2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MetricHPE</vt:lpstr>
      <vt:lpstr>MetricHPE Black</vt:lpstr>
      <vt:lpstr>MetricHPE Light</vt:lpstr>
      <vt:lpstr>Neo Sans Intel</vt:lpstr>
      <vt:lpstr>Noto Sans Symbols</vt:lpstr>
      <vt:lpstr>Arial</vt:lpstr>
      <vt:lpstr>Arial</vt:lpstr>
      <vt:lpstr>Bahnschrift Condensed</vt:lpstr>
      <vt:lpstr>Bahnschrift SemiLight SemiConde</vt:lpstr>
      <vt:lpstr>Calibri</vt:lpstr>
      <vt:lpstr>Open Sans</vt:lpstr>
      <vt:lpstr>Tisa Offc Serif Pro</vt:lpstr>
      <vt:lpstr>Wingdings</vt:lpstr>
      <vt:lpstr>Office Theme</vt:lpstr>
      <vt:lpstr>SYSTEM ARCHITECTURE DESIGN OF THE ASPIRE 2A SYSTEM</vt:lpstr>
      <vt:lpstr>PowerPoint Presentation</vt:lpstr>
      <vt:lpstr>Superconnected Locally -  Ultra High-speed InfiniBand for Data Transfers</vt:lpstr>
      <vt:lpstr>PowerPoint Presentation</vt:lpstr>
      <vt:lpstr>PowerPoint Presentation</vt:lpstr>
      <vt:lpstr>PowerPoint Presentation</vt:lpstr>
      <vt:lpstr>Summary of Hardware Specification</vt:lpstr>
      <vt:lpstr>Simplified Floor Plan (not according to scale)</vt:lpstr>
      <vt:lpstr>PowerPoint Presentation</vt:lpstr>
      <vt:lpstr>General Hardware Specification</vt:lpstr>
      <vt:lpstr>General Hardware Specification (cont.)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Software Environment</vt:lpstr>
      <vt:lpstr>PowerPoint Presentation</vt:lpstr>
      <vt:lpstr>General Hardware Specification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Call for Early Use of ASPIRE 2A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</vt:lpstr>
      <vt:lpstr>Fun Facts ASP2A vs ASP1 </vt:lpstr>
      <vt:lpstr>Detail Design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 chong</dc:creator>
  <cp:lastModifiedBy>Alethea Loh</cp:lastModifiedBy>
  <cp:revision>922</cp:revision>
  <cp:lastPrinted>2022-02-24T07:34:29Z</cp:lastPrinted>
  <dcterms:created xsi:type="dcterms:W3CDTF">2016-12-15T14:33:26Z</dcterms:created>
  <dcterms:modified xsi:type="dcterms:W3CDTF">2022-07-25T01:56:59Z</dcterms:modified>
</cp:coreProperties>
</file>